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3" r:id="rId7"/>
    <p:sldId id="272" r:id="rId8"/>
    <p:sldId id="271" r:id="rId9"/>
    <p:sldId id="270" r:id="rId10"/>
    <p:sldId id="269" r:id="rId11"/>
    <p:sldId id="268" r:id="rId12"/>
    <p:sldId id="267" r:id="rId13"/>
    <p:sldId id="266" r:id="rId14"/>
    <p:sldId id="265" r:id="rId15"/>
    <p:sldId id="264" r:id="rId16"/>
    <p:sldId id="263" r:id="rId17"/>
    <p:sldId id="261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387" autoAdjust="0"/>
  </p:normalViewPr>
  <p:slideViewPr>
    <p:cSldViewPr snapToGrid="0">
      <p:cViewPr varScale="1">
        <p:scale>
          <a:sx n="103" d="100"/>
          <a:sy n="103" d="100"/>
        </p:scale>
        <p:origin x="138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42C98-8B8B-4F83-9C5D-231CAD06F67A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E4526-857D-4BB7-AB65-E67D42DCCE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391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Redwater- page 42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Redwater?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it dangerous to move cows from a non Redwater area to a Redwater area?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65411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Eye Infection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different types of eye infections?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this?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eye infections spread to other cattle?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Abscesses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seen these on your cattle?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them?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they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they be treated?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prevent infecting more of your cattle?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6245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Abortion and Mastitis- page 35 and 39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Abortion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see abortion in your cattle?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do with the aborted foetus and afterbirth?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your local vets vaccinated for contagious abortion?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share a bull in your community? How can this lead to abortions?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abortions related to nutritional deficiencies?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know about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Vibriosis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Mastitis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seen this condition before?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eventually happens if left untreated?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spread to other cows in your herd?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518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 kit- consumables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the items you see here?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they are for?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 you store them?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 you buy these products?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important information do you need to know from the box/bottle?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4344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 Kit- Non Consumables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these items you see here?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they for?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 you get these materials?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long will these non-consumables last?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9267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Eating disorders, Bloat and Scours- page 34 and 36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Eating disorders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seen your cattle behaving like this?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 they do this?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this behaviour dangerous to your animals?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there better ways to manage your cattle so as to avoid this happening?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animal consumes plastics, what can be done to treat it?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Bloat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this?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 How can it be treated?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Scours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Scours in this area?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Scours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scours?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How can Scours spread?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 How can it be treated?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1943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Forage growth, storage and supplements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calves and pregnant mothers dying?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could these deaths be caused by?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there ways to make your calves and pregnant mothers stronger?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are cattle at their hungriest?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plant left overs in your area could be collected?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and where would they need to be stored?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benefit of providing supplements to your animals? </a:t>
            </a:r>
          </a:p>
          <a:p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980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Breed pros and cons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breed types do you have in your herd?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their strong points?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outside breeds bring?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possible problems could be introduced by outside breeds?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8097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Blackquarter- page 40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Blackquarter?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Blackquarter spread between cattle?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books found under Quarter evil?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5648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Lumpy skin- page 45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lumpy skin?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lumpy skin spread between cattle?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5669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Heartwater narrative page 47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heartwater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it dangerous to move cows from a non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heartwater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 to a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heartwater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288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Gallsickness and Sweating sickness- page 43-44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Gallsickness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gallsickness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Sweating sickness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sweating sickness?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165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Warts- page 46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it in this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warts?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them?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they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they be treated?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warts spread from one cow to another?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0033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Snotsiekte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this in this area?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this?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snotsiekte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spread from animal to another?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Sleeping Sickness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we see this in this area?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occur in males or females—old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do we see this?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treatments?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causes it?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prevented?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it be treated?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5215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Worms and flukes-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page 18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Worms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worms occur naturally?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type of animals are most effected males or females- old or young?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what time of the year is this most prevalent?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makes you aware of worms?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different types of worms?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do you see them?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controls or remedies?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currently deworm specific animals or the whole herd?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use?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worms spread?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Fluke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flukes have we seen?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symptoms?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local controls or remedies?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use?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drench or selectively treat?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seasons where its worse and better?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flukes spread?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690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 parasites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an external parasite?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conditions or parasites do you recognise in your animals?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common are they in your area?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some of the symptoms that you see for each of these external parasites?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time of the year do you see them?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be used to control them?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you do to manage them?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you do once you have an infestation?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it be managed broadly or specifically?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E4526-857D-4BB7-AB65-E67D42DCCE92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670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544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328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502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695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938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008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784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509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858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131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007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7E79D-7154-4A63-B3BC-CEF95DD2743E}" type="datetimeFigureOut">
              <a:rPr lang="en-ZA" smtClean="0"/>
              <a:t>2015-05-22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CF1C-9EC6-4785-B9F9-33E9FA7B633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168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57700" y="2208213"/>
            <a:ext cx="3486150" cy="173037"/>
          </a:xfrm>
        </p:spPr>
        <p:txBody>
          <a:bodyPr>
            <a:normAutofit fontScale="90000"/>
          </a:bodyPr>
          <a:lstStyle/>
          <a:p>
            <a:r>
              <a:rPr lang="en-US" sz="800" dirty="0" smtClean="0"/>
              <a:t>Cover</a:t>
            </a:r>
            <a:r>
              <a:rPr lang="en-US" sz="800" baseline="0" dirty="0" smtClean="0"/>
              <a:t> page </a:t>
            </a:r>
            <a:endParaRPr lang="en-ZA" sz="800" dirty="0"/>
          </a:p>
        </p:txBody>
      </p:sp>
      <p:pic>
        <p:nvPicPr>
          <p:cNvPr id="1026" name="Picture 2" descr="Scan_20150514_095336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49" y="0"/>
            <a:ext cx="9821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5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0"/>
            <a:ext cx="9144000" cy="95408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8. Worms</a:t>
            </a:r>
            <a:r>
              <a:rPr lang="en-ZA" sz="4000" b="1" baseline="0" dirty="0" smtClean="0"/>
              <a:t> and Flukes</a:t>
            </a:r>
            <a:endParaRPr lang="en-ZA" sz="4000" b="1" dirty="0"/>
          </a:p>
        </p:txBody>
      </p:sp>
      <p:pic>
        <p:nvPicPr>
          <p:cNvPr id="3" name="irc_mi" descr="http://s3.amazonaws.com/f01.justanswer.com/JACUSTOMERdng4359g/2010-11-01_023900_The_boys_02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0"/>
          <a:stretch/>
        </p:blipFill>
        <p:spPr bwMode="auto">
          <a:xfrm>
            <a:off x="182562" y="1127442"/>
            <a:ext cx="3368675" cy="3155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rc_mi" descr="http://4.bp.blogspot.com/-CQPjxrmQ9W4/Tgu9tPKeHdI/AAAAAAAAADY/QruCPwyMscs/s1600/tapeworm+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48" y="1127442"/>
            <a:ext cx="3240405" cy="243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fivetanimalhealth.com/sites/default/files/tech-images/Capture_4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3128645"/>
            <a:ext cx="4128135" cy="258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www.nadis.org.uk/media/94052/fig7_400x296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 bwMode="auto">
          <a:xfrm>
            <a:off x="182562" y="4456112"/>
            <a:ext cx="3805555" cy="2363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rc_mi" descr="http://www.stackyard.com/news/2013/06/sheep/liver2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172" y="4023043"/>
            <a:ext cx="3932555" cy="2621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650" y="0"/>
            <a:ext cx="7715250" cy="10493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9. External Parasites</a:t>
            </a:r>
            <a:endParaRPr lang="en-ZA" sz="4000" b="1" dirty="0"/>
          </a:p>
        </p:txBody>
      </p:sp>
      <p:pic>
        <p:nvPicPr>
          <p:cNvPr id="3" name="irc_mi" descr="http://1.bp.blogspot.com/-JX8EO6KnUGE/Ty9qaiABpVI/AAAAAAAAEnM/ynlKETiXABw/s1600/Rhipicephalus%2Bmicroplus%2Binfestatio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" y="1230312"/>
            <a:ext cx="3326765" cy="24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rc_mi" descr="http://parasitipedia.net/images/stories/ecto_anim/ins_pic/CteFelAd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46" y="1229042"/>
            <a:ext cx="402844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afrivip.org/sites/default/files/Helminths-ruminants/images/image03_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96" y="1229042"/>
            <a:ext cx="3778250" cy="249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influentialpoints.com/Images/Hyalomma_impeltatum_feeding_on_cow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" y="3903662"/>
            <a:ext cx="3366135" cy="268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upload.wikimedia.org/wikipedia/commons/b/b5/Sarcophaga_Bercaea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96" y="3903662"/>
            <a:ext cx="4076700" cy="27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http://veterinaryrecord.bmj.com/content/166/12/350/F2.large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40" y="3977004"/>
            <a:ext cx="3430270" cy="2700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6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3050" y="0"/>
            <a:ext cx="9144000" cy="99218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10. Eye infection/</a:t>
            </a:r>
            <a:r>
              <a:rPr lang="en-ZA" sz="4000" b="1" dirty="0" err="1" smtClean="0"/>
              <a:t>Absesses</a:t>
            </a:r>
            <a:r>
              <a:rPr lang="en-ZA" sz="4000" b="1" dirty="0" smtClean="0"/>
              <a:t>  </a:t>
            </a:r>
            <a:endParaRPr lang="en-ZA" sz="4000" b="1" dirty="0"/>
          </a:p>
        </p:txBody>
      </p:sp>
      <p:pic>
        <p:nvPicPr>
          <p:cNvPr id="3" name="irc_mi" descr="http://nexusacademicpublishers.com/uploads/imagesfiles/Fig1_173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8"/>
          <a:stretch/>
        </p:blipFill>
        <p:spPr bwMode="auto">
          <a:xfrm>
            <a:off x="2380297" y="992187"/>
            <a:ext cx="7850505" cy="2930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rc_mi" descr="http://workingranchtv.com/up/editor/image/WR%20Junior/Bumps%20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67" y="3922712"/>
            <a:ext cx="4380865" cy="29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fao.org/docrep/t0690e/t0690e3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3922711"/>
            <a:ext cx="3848100" cy="2908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1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2550" y="0"/>
            <a:ext cx="9144000" cy="9731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11. Abortion and Mastitis  </a:t>
            </a:r>
            <a:endParaRPr lang="en-ZA" sz="4000" b="1" dirty="0"/>
          </a:p>
        </p:txBody>
      </p:sp>
      <p:pic>
        <p:nvPicPr>
          <p:cNvPr id="1026" name="Picture 2" descr="abortion and mastitis cows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973137"/>
            <a:ext cx="8229601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9144000" cy="91598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12. Vet Kit - Consumables</a:t>
            </a:r>
            <a:endParaRPr lang="en-ZA" sz="4000" b="1" dirty="0"/>
          </a:p>
        </p:txBody>
      </p:sp>
      <p:pic>
        <p:nvPicPr>
          <p:cNvPr id="3" name="Picture 2" descr="C:\Users\Maria\Desktop\covers\IMG_57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45" y="915987"/>
            <a:ext cx="6137910" cy="5942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1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9700" y="0"/>
            <a:ext cx="9144000" cy="9731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13. Vet Kit – Non</a:t>
            </a:r>
            <a:r>
              <a:rPr lang="en-ZA" sz="4000" b="1" baseline="0" dirty="0" smtClean="0"/>
              <a:t> Consumables</a:t>
            </a:r>
            <a:endParaRPr lang="en-ZA" sz="4000" b="1" dirty="0"/>
          </a:p>
        </p:txBody>
      </p:sp>
      <p:pic>
        <p:nvPicPr>
          <p:cNvPr id="3" name="Picture 2" descr="C:\Users\Maria\Desktop\covers\IMG_57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58" y="1125536"/>
            <a:ext cx="8051483" cy="5507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6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066800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14. Eating</a:t>
            </a:r>
            <a:r>
              <a:rPr lang="en-ZA" sz="4000" b="1" baseline="0" dirty="0" smtClean="0"/>
              <a:t> disorders, Bloat and Scours </a:t>
            </a:r>
            <a:endParaRPr lang="en-ZA" sz="4000" b="1" dirty="0"/>
          </a:p>
        </p:txBody>
      </p:sp>
      <p:pic>
        <p:nvPicPr>
          <p:cNvPr id="3" name="irc_mi" descr="http://advocacy.britannica.com/blog/advocacy/wp-content/uploads/bags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8" y="1304606"/>
            <a:ext cx="3048000" cy="390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rc_mi" descr="http://i.ytimg.com/vi/MMsXGc3ZQZg/maxresdefaul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78" y="1304606"/>
            <a:ext cx="3408045" cy="239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nhjy.hzau.edu.cn/kech/synkx/sucai1/2/bloat%20in%20bafflow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1"/>
          <a:stretch/>
        </p:blipFill>
        <p:spPr bwMode="auto">
          <a:xfrm>
            <a:off x="3733910" y="2135818"/>
            <a:ext cx="4105910" cy="3611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rc_mi" descr="http://www.infovets.com/books/dairy/F/Images/F070-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" y="4798056"/>
            <a:ext cx="3048000" cy="189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605" y="3816028"/>
            <a:ext cx="330431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1150" y="1"/>
            <a:ext cx="9601200" cy="895350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15. Forage- Growth ,</a:t>
            </a:r>
            <a:r>
              <a:rPr lang="en-ZA" sz="4000" b="1" baseline="0" dirty="0" smtClean="0"/>
              <a:t> Storage and Supplements </a:t>
            </a:r>
            <a:endParaRPr lang="en-ZA" sz="4000" b="1" dirty="0"/>
          </a:p>
        </p:txBody>
      </p:sp>
      <p:pic>
        <p:nvPicPr>
          <p:cNvPr id="3" name="Picture 2" descr="G:\protiens cop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02" y="895351"/>
            <a:ext cx="8176895" cy="5783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0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0"/>
            <a:ext cx="9144000" cy="8207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16. Breeds Pros and Cons </a:t>
            </a:r>
            <a:endParaRPr lang="en-ZA" sz="4000" b="1" dirty="0"/>
          </a:p>
        </p:txBody>
      </p:sp>
      <p:pic>
        <p:nvPicPr>
          <p:cNvPr id="3" name="irc_mi" descr="https://s-media-cache-ak0.pinimg.com/originals/28/ef/c8/28efc823a43505a4d65d0e6d02cbc0b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/>
          <a:stretch/>
        </p:blipFill>
        <p:spPr bwMode="auto">
          <a:xfrm>
            <a:off x="416876" y="1029969"/>
            <a:ext cx="4212273" cy="2551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rc_mi" descr="http://colemanherefords.com/changes/3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70" y="963294"/>
            <a:ext cx="4342130" cy="278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teara.govt.nz/files/p15705p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5" y="3743642"/>
            <a:ext cx="4212273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www.bullsemen.com/IGL_Shop/images/super/super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70" y="3886200"/>
            <a:ext cx="4342130" cy="2735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1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050" y="1122363"/>
            <a:ext cx="4552950" cy="268287"/>
          </a:xfrm>
        </p:spPr>
        <p:txBody>
          <a:bodyPr>
            <a:normAutofit/>
          </a:bodyPr>
          <a:lstStyle/>
          <a:p>
            <a:r>
              <a:rPr lang="en-ZA" sz="800" dirty="0" smtClean="0"/>
              <a:t>Contents </a:t>
            </a:r>
            <a:endParaRPr lang="en-ZA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32" y="82296"/>
            <a:ext cx="10006317" cy="66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7050" y="0"/>
            <a:ext cx="6115050" cy="652463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1.</a:t>
            </a:r>
            <a:r>
              <a:rPr lang="en-ZA" sz="4000" b="1" baseline="0" dirty="0" smtClean="0"/>
              <a:t> Redwater</a:t>
            </a:r>
            <a:endParaRPr lang="en-ZA" sz="4000" b="1" dirty="0"/>
          </a:p>
        </p:txBody>
      </p:sp>
      <p:pic>
        <p:nvPicPr>
          <p:cNvPr id="3" name="irc_mi" descr="http://vahs.net/wp-content/uploads/Bacillary-hemoglobinuria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3" y="652463"/>
            <a:ext cx="3994468" cy="292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parasitipedia.net/images/stories/ecto_anim/garrap_acaros/BooMicDor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840" y="2020824"/>
            <a:ext cx="2706624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www.proteaanimalclinic.co.za/Siektes/images/bbovis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3" y="4233863"/>
            <a:ext cx="4070350" cy="253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piroplasma-dr-reda-e-khalafalla-13-638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46" y="3390900"/>
            <a:ext cx="2547937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rc_mi" descr="http://phsource.us/images/05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652463"/>
            <a:ext cx="3752533" cy="2738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27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6900" y="0"/>
            <a:ext cx="7867650" cy="6683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2. Blackquarter</a:t>
            </a:r>
            <a:endParaRPr lang="en-ZA" sz="4000" b="1" dirty="0"/>
          </a:p>
        </p:txBody>
      </p:sp>
      <p:pic>
        <p:nvPicPr>
          <p:cNvPr id="3074" name="Picture 2" descr="black quarter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74" y="668337"/>
            <a:ext cx="8648700" cy="61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9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7905750" cy="7826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3. Lumpy Skin</a:t>
            </a:r>
            <a:endParaRPr lang="en-ZA" sz="4000" b="1" dirty="0"/>
          </a:p>
        </p:txBody>
      </p:sp>
      <p:pic>
        <p:nvPicPr>
          <p:cNvPr id="4098" name="Picture 2" descr="lumpy skin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99" y="782637"/>
            <a:ext cx="8578851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0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7900" y="0"/>
            <a:ext cx="8210550" cy="7445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4. Heartwater</a:t>
            </a:r>
            <a:endParaRPr lang="en-ZA" sz="4000" b="1" dirty="0"/>
          </a:p>
        </p:txBody>
      </p:sp>
      <p:pic>
        <p:nvPicPr>
          <p:cNvPr id="5122" name="Picture 2" descr="heartwater cattle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49" y="744537"/>
            <a:ext cx="8578851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6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www.afrivip.org/sites/default/files/Ticks_identification/images/Image%2017_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5"/>
          <a:stretch/>
        </p:blipFill>
        <p:spPr bwMode="auto">
          <a:xfrm>
            <a:off x="0" y="598170"/>
            <a:ext cx="2604770" cy="6259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50" y="0"/>
            <a:ext cx="8058150" cy="7826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5. Gallsickness and Sweating sickness</a:t>
            </a:r>
            <a:endParaRPr lang="en-ZA" sz="4000" b="1" dirty="0"/>
          </a:p>
        </p:txBody>
      </p:sp>
      <p:pic>
        <p:nvPicPr>
          <p:cNvPr id="6146" name="Picture 2" descr="sweating sickness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970087"/>
            <a:ext cx="6589712" cy="46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7900" y="0"/>
            <a:ext cx="7715250" cy="8207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6. Warts</a:t>
            </a:r>
            <a:endParaRPr lang="en-ZA" sz="4000" b="1" dirty="0"/>
          </a:p>
        </p:txBody>
      </p:sp>
      <p:pic>
        <p:nvPicPr>
          <p:cNvPr id="3" name="Picture 2" descr="H:\training calendar\warts cop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820737"/>
            <a:ext cx="8257540" cy="5903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00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-134937"/>
            <a:ext cx="9144000" cy="1163637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7. </a:t>
            </a:r>
            <a:r>
              <a:rPr lang="en-ZA" sz="4000" b="1" dirty="0" err="1" smtClean="0"/>
              <a:t>Snotsiekte</a:t>
            </a:r>
            <a:r>
              <a:rPr lang="en-ZA" sz="4000" b="1" dirty="0" smtClean="0"/>
              <a:t> and Sleeping Sickness</a:t>
            </a:r>
            <a:endParaRPr lang="en-ZA" sz="4000" b="1" dirty="0"/>
          </a:p>
        </p:txBody>
      </p:sp>
      <p:pic>
        <p:nvPicPr>
          <p:cNvPr id="3" name="irc_mi" descr="http://images.nationalgeographic.com/wpf/media-live/photos/000/007/cache/wildebeest-and-young_759_600x4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1028700"/>
            <a:ext cx="3840480" cy="28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rc_mi" descr="http://fr.cdn.v5.futura-sciences.com/sources/images/dossier/rte/3212_duvallet_palpali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53" y="1052195"/>
            <a:ext cx="4072255" cy="287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vet.uga.edu/ivcvm/courses/VPAT5200/03_inflammation/02_acute/images/corrie_fig1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8115"/>
            <a:ext cx="3699510" cy="288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farm3.static.flickr.com/2666/3950197850_33d658760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53" y="4166870"/>
            <a:ext cx="4072255" cy="2691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5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697</Words>
  <Application>Microsoft Office PowerPoint</Application>
  <PresentationFormat>Widescreen</PresentationFormat>
  <Paragraphs>247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Cover page </vt:lpstr>
      <vt:lpstr>Contents </vt:lpstr>
      <vt:lpstr>1. Redwater</vt:lpstr>
      <vt:lpstr>2. Blackquarter</vt:lpstr>
      <vt:lpstr>3. Lumpy Skin</vt:lpstr>
      <vt:lpstr>4. Heartwater</vt:lpstr>
      <vt:lpstr>5. Gallsickness and Sweating sickness</vt:lpstr>
      <vt:lpstr>6. Warts</vt:lpstr>
      <vt:lpstr>7. Snotsiekte and Sleeping Sickness</vt:lpstr>
      <vt:lpstr>8. Worms and Flukes</vt:lpstr>
      <vt:lpstr>9. External Parasites</vt:lpstr>
      <vt:lpstr>10. Eye infection/Absesses  </vt:lpstr>
      <vt:lpstr>11. Abortion and Mastitis  </vt:lpstr>
      <vt:lpstr>12. Vet Kit - Consumables</vt:lpstr>
      <vt:lpstr>13. Vet Kit – Non Consumables</vt:lpstr>
      <vt:lpstr>14. Eating disorders, Bloat and Scours </vt:lpstr>
      <vt:lpstr>15. Forage- Growth , Storage and Supplements </vt:lpstr>
      <vt:lpstr>16. Breeds Pros and Cons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page</dc:title>
  <dc:creator>Rauri Alcock</dc:creator>
  <cp:lastModifiedBy>Rauri Alcock</cp:lastModifiedBy>
  <cp:revision>6</cp:revision>
  <dcterms:created xsi:type="dcterms:W3CDTF">2015-05-21T17:47:14Z</dcterms:created>
  <dcterms:modified xsi:type="dcterms:W3CDTF">2015-05-22T07:53:25Z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