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9" r:id="rId6"/>
    <p:sldId id="268" r:id="rId7"/>
    <p:sldId id="267" r:id="rId8"/>
    <p:sldId id="266" r:id="rId9"/>
    <p:sldId id="265" r:id="rId10"/>
    <p:sldId id="264" r:id="rId11"/>
    <p:sldId id="263" r:id="rId12"/>
    <p:sldId id="262" r:id="rId13"/>
    <p:sldId id="261" r:id="rId14"/>
    <p:sldId id="260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10"/>
  </p:normalViewPr>
  <p:slideViewPr>
    <p:cSldViewPr snapToGrid="0">
      <p:cViewPr varScale="1">
        <p:scale>
          <a:sx n="103" d="100"/>
          <a:sy n="103" d="100"/>
        </p:scale>
        <p:origin x="138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C366-DD7F-403E-8440-218859013953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DB408-A593-4015-ACCC-2464A900DFC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0387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Newcastle-page 17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we see it in this area?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Males or females—old or young?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what time of the year?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symptoms?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some local treatments? 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causes it?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is it spread? 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it be prevented?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it be treated? 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6684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Castrating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would a farmer need to castrate?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would the benefits of a castrated cock be?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indigenous knowledge do you have of this?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8977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 and eating disorders- page 14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 seen this behaviour in your chickens?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do you think they are doing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you do to mitigate or stop it?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a better management system to prevent it?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8493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these items that chickens eat do you recognise?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are your chickens not getting?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think this is effecting them?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ways can you replace or supplement these missing food groups?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7121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Breeds pros and cons- page 4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these breeds have you seen?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think they were bred for?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think there strengths are?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possible problems could be introduced by outside breeds?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717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Newcastle Step by step- page 18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is the water coming from and why does this matter?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being poured into the water before the vaccine?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Why is the bottle covered with a plastic bag?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hours after mixing is the vaccine useless?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containers should the vaccine not be poured into?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0314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Fowlpox</a:t>
            </a:r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-page 22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</a:t>
            </a:r>
            <a:r>
              <a:rPr lang="en-Z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fowlpox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spread from one bird to another?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12257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Bumblefoot</a:t>
            </a:r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page 23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it contagious from one bird to another?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6649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Worms- page 27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worms spread?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31107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 parasites- page 25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an external parasite?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different types of external parasites?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these conditions or parasites do you recognise?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external parasites?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be used to control them?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you do to manage them?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you do once you have an infestation?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40529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 vet kit- page 9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each item in this picture and its use?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item is not in this picture?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do you get these items?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store these products?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148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 and protection- page 8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these are the biggest informal consumers of chickens and eggs?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be done about this?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unique solutions do you have that are from this area? 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9196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Diarrhoea- page 24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DB408-A593-4015-ACCC-2464A900DFCC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041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614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5172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084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1998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724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791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4767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9412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660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1144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844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27C2A-6CA0-4E1C-9394-A9E0E642CE6C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9456B-B010-4082-86C5-6CC4238FB5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9346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ZA" sz="800" dirty="0" smtClean="0"/>
              <a:t>Cover page </a:t>
            </a:r>
            <a:endParaRPr lang="en-ZA" sz="800" dirty="0"/>
          </a:p>
        </p:txBody>
      </p:sp>
      <p:pic>
        <p:nvPicPr>
          <p:cNvPr id="1026" name="Picture 2" descr="Scan_20150514_095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68" y="0"/>
            <a:ext cx="9816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579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00" y="2981413"/>
            <a:ext cx="3865199" cy="3822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0"/>
            <a:ext cx="10210800" cy="81597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 smtClean="0"/>
              <a:t>8. Management and protection </a:t>
            </a:r>
            <a:endParaRPr lang="en-ZA" sz="4000" b="1" dirty="0"/>
          </a:p>
        </p:txBody>
      </p:sp>
      <p:pic>
        <p:nvPicPr>
          <p:cNvPr id="7170" name="Picture 2" descr="IMG_04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15975"/>
            <a:ext cx="4347633" cy="32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P10002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6"/>
          <a:stretch>
            <a:fillRect/>
          </a:stretch>
        </p:blipFill>
        <p:spPr bwMode="auto">
          <a:xfrm>
            <a:off x="7339012" y="815975"/>
            <a:ext cx="4052888" cy="29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20061118-20061118-DSCF01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314830"/>
            <a:ext cx="3162300" cy="236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_PEN62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456" y="4022636"/>
            <a:ext cx="1520039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97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0"/>
            <a:ext cx="10020300" cy="89217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 smtClean="0"/>
              <a:t>9. Diarrhoea</a:t>
            </a:r>
            <a:endParaRPr lang="en-ZA" sz="4000" b="1" dirty="0"/>
          </a:p>
        </p:txBody>
      </p:sp>
      <p:pic>
        <p:nvPicPr>
          <p:cNvPr id="3" name="irc_mi" descr="http://d1j96f25uhu3hg.cloudfront.net/images/health/chickenvet/newcastle-disease/Emerald-diarrhoea-newcastle-diseas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892175"/>
            <a:ext cx="4225290" cy="280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rc_mi" descr="http://www.poultrydisease.ir/Atlases/avian-atlas/sites/agilestaging.library.cornell.edu.avian-atlas/files/avian_atlas_assets/MD-105A%20x75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892174"/>
            <a:ext cx="3938270" cy="22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www.myoops.org/twocw/tufts/courses/5/content/D215773/C4975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65" y="3004502"/>
            <a:ext cx="3432810" cy="248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3.bp.blogspot.com/-os-5zvI_FkA/ULmr0qfSr4I/AAAAAAAAdSg/sm9kSMWzfG4/s1600/11-8-12+%2821%2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4049395"/>
            <a:ext cx="4225290" cy="272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http://d1j96f25uhu3hg.cloudfront.net/images/health/chickenvet/coccidiosis/coccidiosis-damage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1" y="3695700"/>
            <a:ext cx="4070350" cy="3081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558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10287000" cy="104457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 smtClean="0"/>
              <a:t>10. </a:t>
            </a:r>
            <a:r>
              <a:rPr lang="en-ZA" sz="4000" b="1" dirty="0"/>
              <a:t>C</a:t>
            </a:r>
            <a:r>
              <a:rPr lang="en-ZA" sz="4000" b="1" dirty="0" smtClean="0"/>
              <a:t>astrating</a:t>
            </a:r>
            <a:endParaRPr lang="en-ZA" sz="4000" b="1" dirty="0"/>
          </a:p>
        </p:txBody>
      </p:sp>
      <p:pic>
        <p:nvPicPr>
          <p:cNvPr id="8194" name="Picture 2" descr="_IGP17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044575"/>
            <a:ext cx="2356119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SC_0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000447"/>
            <a:ext cx="4924425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_IGP16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817047"/>
            <a:ext cx="4491037" cy="29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108" y="4496324"/>
            <a:ext cx="2686617" cy="22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1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10287000" cy="89217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 smtClean="0"/>
              <a:t>11. Nutrition and eating disorders</a:t>
            </a:r>
            <a:endParaRPr lang="en-ZA" sz="4000" b="1" dirty="0"/>
          </a:p>
        </p:txBody>
      </p:sp>
      <p:pic>
        <p:nvPicPr>
          <p:cNvPr id="9218" name="Picture 2" descr="P10003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92175"/>
            <a:ext cx="4125913" cy="31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rc_mi" descr="http://4.bp.blogspot.com/__zXfbdviBhA/S9MLuQZB6oI/AAAAAAAAARI/mhO51Q-1B3A/s1600/P42401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985" y="892175"/>
            <a:ext cx="4091940" cy="3070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1.bp.blogspot.com/-2KSN8CRbCpY/TsF37SPwQXI/AAAAAAAAAVc/YKsd_blb18A/s1600/mooey5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011614"/>
            <a:ext cx="2889885" cy="2575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7556" y="3337405"/>
            <a:ext cx="4657748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7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10134600" cy="108267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 smtClean="0"/>
              <a:t>12. Nutrition </a:t>
            </a:r>
            <a:endParaRPr lang="en-ZA" sz="4000" b="1" dirty="0"/>
          </a:p>
        </p:txBody>
      </p:sp>
      <p:pic>
        <p:nvPicPr>
          <p:cNvPr id="5123" name="Picture 3" descr="feed chickens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80" y="960755"/>
            <a:ext cx="8117840" cy="57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417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058400" cy="81597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 smtClean="0"/>
              <a:t>13. Breeds pros and cons</a:t>
            </a:r>
            <a:endParaRPr lang="en-ZA" sz="4000" b="1" dirty="0"/>
          </a:p>
        </p:txBody>
      </p:sp>
      <p:pic>
        <p:nvPicPr>
          <p:cNvPr id="3" name="irc_mi" descr="http://www.moyerschicks.com/images/slider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815974"/>
            <a:ext cx="4419599" cy="280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rc_mi" descr="http://graduatefarmer.co.ke/wp-content/uploads/2015/02/wpid-layer-poultry-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15" y="876617"/>
            <a:ext cx="4890770" cy="306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www.barterandsons.com.au/images/products/Australorp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3944302"/>
            <a:ext cx="3702685" cy="285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www.pattayaunlimited.com/wp-content/uploads/2013/03/thai-fighting-cock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48" y="2971800"/>
            <a:ext cx="2784951" cy="382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http://edenparadigm.com/wp-content/uploads/2011/04/Potchefstroom-Koekoek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19" y="4343400"/>
            <a:ext cx="2701766" cy="2453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25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53000" y="1447800"/>
            <a:ext cx="6400800" cy="242888"/>
          </a:xfrm>
        </p:spPr>
        <p:txBody>
          <a:bodyPr>
            <a:normAutofit/>
          </a:bodyPr>
          <a:lstStyle/>
          <a:p>
            <a:r>
              <a:rPr lang="en-ZA" sz="800" dirty="0" smtClean="0"/>
              <a:t>Contents</a:t>
            </a:r>
            <a:endParaRPr lang="en-ZA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879" y="152401"/>
            <a:ext cx="8864241" cy="655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8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9677400" cy="663575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400" b="0" dirty="0" smtClean="0"/>
              <a:t>1</a:t>
            </a:r>
            <a:r>
              <a:rPr lang="en-ZA" sz="4000" b="1" dirty="0" smtClean="0"/>
              <a:t>. Newcastle disease</a:t>
            </a:r>
            <a:endParaRPr lang="en-ZA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13" y="825125"/>
            <a:ext cx="7188054" cy="593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033000" cy="81597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 smtClean="0"/>
              <a:t>2. Newcastle vaccination guide</a:t>
            </a:r>
            <a:endParaRPr lang="en-ZA" sz="4000" b="1" dirty="0"/>
          </a:p>
        </p:txBody>
      </p:sp>
      <p:pic>
        <p:nvPicPr>
          <p:cNvPr id="2050" name="Picture 2" descr="_IGP23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263650"/>
            <a:ext cx="2498725" cy="26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_IGP23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1263650"/>
            <a:ext cx="1636712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_IGP236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1406525"/>
            <a:ext cx="2501900" cy="252412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989" y="1359316"/>
            <a:ext cx="3578662" cy="2530059"/>
          </a:xfrm>
          <a:prstGeom prst="rect">
            <a:avLst/>
          </a:prstGeom>
        </p:spPr>
      </p:pic>
      <p:pic>
        <p:nvPicPr>
          <p:cNvPr id="7" name="Picture 6" descr="_IGP237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4378325"/>
            <a:ext cx="2541905" cy="2089785"/>
          </a:xfrm>
          <a:prstGeom prst="rect">
            <a:avLst/>
          </a:prstGeom>
          <a:noFill/>
        </p:spPr>
      </p:pic>
      <p:pic>
        <p:nvPicPr>
          <p:cNvPr id="2052" name="Picture 4" descr="_IGP269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75" y="4353560"/>
            <a:ext cx="18065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20080702-IMG_098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/>
          <a:stretch>
            <a:fillRect/>
          </a:stretch>
        </p:blipFill>
        <p:spPr bwMode="auto">
          <a:xfrm>
            <a:off x="5493825" y="4378325"/>
            <a:ext cx="1017587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_IGP27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587" y="4353560"/>
            <a:ext cx="1430338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6746" y="4325253"/>
            <a:ext cx="2866667" cy="2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"/>
            <a:ext cx="9809480" cy="660400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 smtClean="0"/>
              <a:t>3. </a:t>
            </a:r>
            <a:r>
              <a:rPr lang="en-ZA" sz="4000" b="1" dirty="0" err="1" smtClean="0"/>
              <a:t>Fowlpox</a:t>
            </a:r>
            <a:endParaRPr lang="en-ZA" sz="4000" b="1" dirty="0"/>
          </a:p>
        </p:txBody>
      </p:sp>
      <p:pic>
        <p:nvPicPr>
          <p:cNvPr id="4098" name="Picture 2" descr="chicken pox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51" y="660401"/>
            <a:ext cx="8559144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40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1"/>
            <a:ext cx="9842500" cy="792480"/>
          </a:xfrm>
        </p:spPr>
        <p:txBody>
          <a:bodyPr/>
          <a:lstStyle/>
          <a:p>
            <a:pPr algn="ctr"/>
            <a:r>
              <a:rPr lang="en-ZA" sz="4400" b="0" dirty="0" smtClean="0"/>
              <a:t>4</a:t>
            </a:r>
            <a:r>
              <a:rPr lang="en-ZA" sz="4000" b="1" dirty="0" smtClean="0"/>
              <a:t>. </a:t>
            </a:r>
            <a:r>
              <a:rPr lang="en-ZA" sz="4000" b="1" dirty="0" err="1" smtClean="0"/>
              <a:t>Bumblefoot</a:t>
            </a:r>
            <a:endParaRPr lang="en-ZA" sz="4000" b="1" dirty="0"/>
          </a:p>
        </p:txBody>
      </p:sp>
      <p:pic>
        <p:nvPicPr>
          <p:cNvPr id="4" name="irc_mi" descr="http://i24.photobucket.com/albums/c3/ireneafit/tiba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1132840"/>
            <a:ext cx="4038918" cy="303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121" y="1132840"/>
            <a:ext cx="4615336" cy="2922344"/>
          </a:xfrm>
          <a:prstGeom prst="rect">
            <a:avLst/>
          </a:prstGeom>
        </p:spPr>
      </p:pic>
      <p:pic>
        <p:nvPicPr>
          <p:cNvPr id="6" name="irc_mi" descr="http://d1j96f25uhu3hg.cloudfront.net/images/health/chickenvet/bumblefoot/Bumblefoo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80" y="4165600"/>
            <a:ext cx="3657600" cy="2519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34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1"/>
            <a:ext cx="10020300" cy="838200"/>
          </a:xfrm>
        </p:spPr>
        <p:txBody>
          <a:bodyPr>
            <a:normAutofit/>
          </a:bodyPr>
          <a:lstStyle/>
          <a:p>
            <a:pPr algn="ctr"/>
            <a:r>
              <a:rPr lang="en-ZA" sz="4400" b="0" dirty="0" smtClean="0"/>
              <a:t>5</a:t>
            </a:r>
            <a:r>
              <a:rPr lang="en-ZA" sz="4000" b="1" dirty="0" smtClean="0"/>
              <a:t>. Worms</a:t>
            </a:r>
            <a:endParaRPr lang="en-ZA" sz="4000" b="1" dirty="0"/>
          </a:p>
        </p:txBody>
      </p:sp>
      <p:pic>
        <p:nvPicPr>
          <p:cNvPr id="3" name="irc_mi" descr="http://thepoultryguide.com/wp-content/uploads/2013/09/round-worm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4" y="1098868"/>
            <a:ext cx="4551045" cy="2822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rc_mi" descr="http://i119.photobucket.com/albums/o138/IloveJoe_photo/DSC_0118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40" y="1098868"/>
            <a:ext cx="3696942" cy="2822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www.backyardchickens.com/forum/uploads/47684_addie_colo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4" y="4094480"/>
            <a:ext cx="3860166" cy="2763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1840" y="4263527"/>
            <a:ext cx="3820160" cy="25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81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0"/>
            <a:ext cx="10096500" cy="854075"/>
          </a:xfrm>
        </p:spPr>
        <p:txBody>
          <a:bodyPr/>
          <a:lstStyle/>
          <a:p>
            <a:pPr algn="ctr"/>
            <a:r>
              <a:rPr lang="en-ZA" sz="4000" b="1" dirty="0" smtClean="0"/>
              <a:t>6. External parasites</a:t>
            </a:r>
            <a:endParaRPr lang="en-ZA" sz="4000" b="1" dirty="0"/>
          </a:p>
        </p:txBody>
      </p:sp>
      <p:pic>
        <p:nvPicPr>
          <p:cNvPr id="3" name="Picture 2" descr="https://encrypted-tbn3.gstatic.com/images?q=tbn:ANd9GcSU26I9rxcM8X0jwUfeBj2sIeTys_fA4GEfj_LNJiV2Mk02-izrF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854075"/>
            <a:ext cx="4381500" cy="29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everything-poultry.com/wp-content/uploads/2012/04/lic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85" y="854075"/>
            <a:ext cx="4158615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www.accidentalsmallholder.net/images/user/red-mite-close-up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845434"/>
            <a:ext cx="4363720" cy="2870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722" y="4230724"/>
            <a:ext cx="3795078" cy="2485545"/>
          </a:xfrm>
          <a:prstGeom prst="rect">
            <a:avLst/>
          </a:prstGeom>
        </p:spPr>
      </p:pic>
      <p:pic>
        <p:nvPicPr>
          <p:cNvPr id="5" name="irc_mi" descr="http://www.backyardchickens.com/content/type/61/id/4943498/width/225/height/19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548051"/>
            <a:ext cx="3581399" cy="2925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978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0"/>
            <a:ext cx="10134600" cy="85407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 smtClean="0"/>
              <a:t>7. Chicken vet kit </a:t>
            </a:r>
            <a:endParaRPr lang="en-ZA" sz="4000" b="1" dirty="0"/>
          </a:p>
        </p:txBody>
      </p:sp>
      <p:pic>
        <p:nvPicPr>
          <p:cNvPr id="6146" name="Picture 2" descr="complete chicken vet kit minus catra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39" y="854075"/>
            <a:ext cx="6282522" cy="591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52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208</Words>
  <Application>Microsoft Office PowerPoint</Application>
  <PresentationFormat>Widescreen</PresentationFormat>
  <Paragraphs>135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Cover page </vt:lpstr>
      <vt:lpstr>Contents</vt:lpstr>
      <vt:lpstr>1. Newcastle disease</vt:lpstr>
      <vt:lpstr>2. Newcastle vaccination guide</vt:lpstr>
      <vt:lpstr>3. Fowlpox</vt:lpstr>
      <vt:lpstr>4. Bumblefoot</vt:lpstr>
      <vt:lpstr>5. Worms</vt:lpstr>
      <vt:lpstr>6. External parasites</vt:lpstr>
      <vt:lpstr>7. Chicken vet kit </vt:lpstr>
      <vt:lpstr>8. Management and protection </vt:lpstr>
      <vt:lpstr>9. Diarrhoea</vt:lpstr>
      <vt:lpstr>10. Castrating</vt:lpstr>
      <vt:lpstr>11. Nutrition and eating disorders</vt:lpstr>
      <vt:lpstr>12. Nutrition </vt:lpstr>
      <vt:lpstr>13. Breeds pros and cons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cover page</dc:title>
  <dc:creator>Rauri Alcock</dc:creator>
  <cp:lastModifiedBy>Rauri Alcock</cp:lastModifiedBy>
  <cp:revision>9</cp:revision>
  <dcterms:created xsi:type="dcterms:W3CDTF">2015-05-21T13:59:54Z</dcterms:created>
  <dcterms:modified xsi:type="dcterms:W3CDTF">2015-05-22T08:00:27Z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