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PQRxgVVSiVnEKpVCkiWpA==" hashData="9NgZVVW77KS/KiJcsGcjkVXgkyAIWf8AkLTDC90FK1BME24NQVX/aJO9Mpr5FsYIewqypVmFv2511BWa2JkVaw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10"/>
  </p:normalViewPr>
  <p:slideViewPr>
    <p:cSldViewPr snapToGrid="0">
      <p:cViewPr varScale="1">
        <p:scale>
          <a:sx n="103" d="100"/>
          <a:sy n="103" d="100"/>
        </p:scale>
        <p:origin x="138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937A0-5B18-4CBB-A2CA-8A1670F92168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4B6A4-ECB9-4FB8-9D23-7D57D5A038D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784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5543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Disposal of dead animals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do with dead animals?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there better ways of disposing animals if you know that they carry diseases that can be passed on?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make neighbours responsible for properly disposing of their own dead animals?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275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Livestock Identification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need to do to have an animal identification certificate?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implications of not having a state approved identification mark?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your dip tank have a mark and how would you use this?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Goat and sheep tattooing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 tattoo certificate?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all the symbols on your mark standard?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 you order your symbols?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 you put a tattoo?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by step discussion of tattooing process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Cattle branding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the branding iron needs to be made to a design that doesn’t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heat too broadly and leave indecipherable mark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do you put a branding mark?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is the best time to do branding?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245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Castration 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castrate?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decide which ones to castrate?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differences do you expect to see between goats you have and haven’t castrated?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long should you monitor your animal after castrating?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will you know the castration was successful?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what age is it best to castrate?	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by step instructions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6518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Dehorning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best age to dehorn?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advantage of dehorning?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different ways of dehorning?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advantages and disadvantages of each type?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2296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 scoring 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b="1" u="none" strike="noStrik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condition score your animal?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the different scores tell you about your animal?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9688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Checking for age 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know the age of your animal?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check the age?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5793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Livestock records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particular record is for goats but the same record is available for cattle or chickens.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herd composition?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important to know herd composition?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know herd dynamics?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know which animals are regularly sick?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know our input costs?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ways that your animal numbers increase or decrease?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60485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Dosage form 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understand a dosage form?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plays which role when completing this form?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checks and balances can be performed by analysing this form?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1378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Dosage Sums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system do we use to work out dosages?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percentage do we add for wastage?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percentage do we add for administration cost?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other costs we need to add to make it worthwhile for the CAHW?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these costs be discussed with the client/farmer?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we charge if we are using the farmer’s own medicine? 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we charge if we are using government medicine?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6210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herd composition?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normally sell- bucks/bulls, castrates, young females, older females?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price do you receive for each?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there a time of the year when your animals sell better than other times?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colour biases are there among buyers?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your yearly input costs for each animal?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different ways you can sell your animals?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advantages and disadvantages of each?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it better to sell animals as groups or individuals?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problems will you come up against if you sell livestock at markets or in big numbers?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805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66302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Adding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different ways to add value to your animal in your 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breeding and production system?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different ways to add value after slaughter?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have you seen these value added products being sold? 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value added products have you made and sold?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5483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tell if my animals are healthy- page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eats food in normal quantities and chews its cud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moves with the flock or herd of animals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breathes easily and doesn’t pant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does not limp or bend its back while it’s standing or walking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doesn’t have missing hair or feathers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has nose that is slightly damp for cattle and dry for goats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has eyes and nostrils that are not runny or have excessive mucous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has eyes that are shiny and clear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has mucous membranes that are pink and not white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has dung and urine that are a normal colour and it is urinating/defecating normally </a:t>
            </a:r>
          </a:p>
          <a:p>
            <a:endParaRPr lang="en-Z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719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ZA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principles of keeping animals</a:t>
            </a:r>
            <a:endParaRPr lang="en-ZA" sz="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two things that are important about each of these principles of keeping animals. </a:t>
            </a:r>
            <a:endParaRPr lang="en-ZA" sz="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837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 page </a:t>
            </a:r>
            <a:r>
              <a:rPr kumimoji="0" lang="en-Z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 </a:t>
            </a: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is temperature important?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are the important things to consider before you take the temperature?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the best way to take an animal’s temperature in the field?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are the temperatures per animal type?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the animal has an abnormal temperature, what does this mean?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Girth belt page 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different girth belts are there?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 there different girth belts for commercial and indigenous breeds?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are the mistakes you can make in the field with a girth belt?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is it important to know the weight of your animal?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the steps involved in weighing an animal.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 Guide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Range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Cattle	38	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Goats	39	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Chickens	41	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Sheep	38	40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673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Famacha</a:t>
            </a:r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page 22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Famacha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it used for?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type of worms can you detect?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correct way to expose the inner membrane?</a:t>
            </a:r>
          </a:p>
          <a:p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Famacha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used for what animals?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point check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it important to do the 5 point check?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5 points to check?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types of internal parasites can each point detect?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other conditions can a dirty tail or low condition detect?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2815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ZA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Injecting intramuscular/subcutaneous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Intramuscular- page 25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do you give an intramuscular injection?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 you give an intramuscular injection?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if you inject large amounts of medicine into one spot? 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if blood starts filling up the syringe when you inject?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other dangers to watch for?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do to the injection site after injecting?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Subcutaneous- page 26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do you give an intramuscular injection?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 you give an intramuscular injection?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if you inject large amounts of medicine into one spot? 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if blood starts filling up the syringe when you inject?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other dangers to watch for?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do to the injection site after injecting?</a:t>
            </a:r>
            <a:endParaRPr lang="en-ZA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1116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do you recognise?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different purposes of these products?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would you use for what conditions?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difference between short acting and long acting?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can you vaccinate with?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67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Cold chains </a:t>
            </a:r>
            <a:endParaRPr lang="en-Z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Fridge and freezer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these do you recognise?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difference between these two types of fridges?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do you not use for vaccines?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temperature does ice form?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temperatures do vaccines have to be kept at?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Where’s the warmest and coldest part of a fridge?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Flask and cooler box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you carry in each of these – medicine or vaccines?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long do each of these retain temperature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4B6A4-ECB9-4FB8-9D23-7D57D5A038D5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462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7996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214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615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4436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6652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990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824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167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512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446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253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9DDB-AEA1-424F-A429-94475AC822FE}" type="datetimeFigureOut">
              <a:rPr lang="en-ZA" smtClean="0"/>
              <a:t>2016/01/29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D4A67-5466-4F85-9407-27E68E2F152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044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image" Target="../media/image1.emf"/><Relationship Id="rId4" Type="http://schemas.openxmlformats.org/officeDocument/2006/relationships/package" Target="../embeddings/Microsoft_Word_Document.docx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www.google.com/url?sa=i&amp;rct=j&amp;q=&amp;esrc=s&amp;source=images&amp;cd=&amp;cad=rja&amp;uact=8&amp;ved=0CAcQjRw&amp;url=http://backcountrypost.com/threads/graphic-images-dead-cows-in-little-death-hollow.681/&amp;ei=4KkSVayRL4j5UNrEguAP&amp;bvm=bv.89184060,d.d24&amp;psig=AFQjCNEzTX8k37ZmZA196Pqj8LoE1N673g&amp;ust=1427372867126206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om/url?sa=i&amp;rct=j&amp;q=&amp;esrc=s&amp;source=images&amp;cd=&amp;cad=rja&amp;uact=8&amp;ved=0CAcQjRw&amp;url=http://393communications.com/goat-lawyer-avvo-fights-back/&amp;ei=QawSVeuTNYWw7AbA5IHwCA&amp;bvm=bv.89184060,d.d24&amp;psig=AFQjCNEfdbGf_k2ENNGombYjnK2XjqieJA&amp;ust=1427373524425632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google.com/url?sa=i&amp;rct=j&amp;q=&amp;esrc=s&amp;source=images&amp;cd=&amp;cad=rja&amp;uact=8&amp;ved=0CAcQjRw&amp;url=http://www.fao.org/docrep/t0690e/t0690e05.htm&amp;ei=crASVe6aO4T8UNrmg5AJ&amp;bvm=bv.89184060,d.d24&amp;psig=AFQjCNGyLTzDpWcXl9N93qvrAEQ8K37bOA&amp;ust=1427374549638481" TargetMode="External"/><Relationship Id="rId7" Type="http://schemas.openxmlformats.org/officeDocument/2006/relationships/hyperlink" Target="http://www.google.com/url?sa=i&amp;rct=j&amp;q=&amp;esrc=s&amp;source=images&amp;cd=&amp;cad=rja&amp;uact=8&amp;ved=0CAcQjRw&amp;url=http://www.bramley.co.uk/Farming/Calffeedingcattlebreeding/Dehornerandaccessories/Dehorning_wire_acc_To_Liess-4174&amp;ei=5PUTVbSXGsjCOfHqgIgJ&amp;bvm=bv.89217033,d.ZGU&amp;psig=AFQjCNHl36S2VBz3S5Djd6qPH-yu-slR8A&amp;ust=142745784544097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hyperlink" Target="http://www.google.com/url?sa=i&amp;rct=j&amp;q=&amp;esrc=s&amp;source=images&amp;cd=&amp;cad=rja&amp;uact=8&amp;ved=0CAcQjRw&amp;url=http://www.duboisdistributors.com/catalog.asp?prodid%3D731740%26showprevnext%3D1&amp;ei=4LESVbmJHILkUd7DgCA&amp;bvm=bv.89184060,d.d24&amp;psig=AFQjCNH-gmmF2cchMqESGOufNq7ulB17Uw&amp;ust=1427374872715446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hyperlink" Target="http://www.google.com/url?sa=i&amp;rct=j&amp;q=&amp;esrc=s&amp;source=images&amp;cd=&amp;cad=rja&amp;uact=8&amp;ved=0CAcQjRw&amp;url=http://chavdarahul506.blogspot.com/2013/11/a-manual-for-primary-animal-health-care.html&amp;ei=TooKVbL_BcrcUd38g_AP&amp;bvm=bv.88528373,d.d24&amp;psig=AFQjCNEIerAozCs7cFZ4pcp48JjtrwPauQ&amp;ust=142684047334465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hyperlink" Target="http://www.google.com/url?sa=i&amp;rct=j&amp;q=&amp;esrc=s&amp;source=images&amp;cd=&amp;cad=rja&amp;uact=8&amp;ved=0CAcQjRw&amp;url=http://www.creativemechanisms.com/blog/injection-molded-medical-product-prototypes&amp;ei=jfYTVfCKK4nfPfGhgZAI&amp;bvm=bv.89217033,d.ZGU&amp;psig=AFQjCNEmLpO18qx5CDhBQCg0pUP4McmhQw&amp;ust=1427458038219667" TargetMode="External"/><Relationship Id="rId7" Type="http://schemas.openxmlformats.org/officeDocument/2006/relationships/hyperlink" Target="http://www.google.com/url?sa=i&amp;rct=j&amp;q=&amp;esrc=s&amp;source=images&amp;cd=&amp;cad=rja&amp;uact=8&amp;ved=0CAcQjRw&amp;url=http://www.afrivet.co.za/Products_IntParasites_Dose.php&amp;ei=U_gTVZ-yFMXBPMbDgNAE&amp;bvm=bv.89217033,d.ZGU&amp;psig=AFQjCNHg7FeADGJ7TXm3InKPlcn6guGdSA&amp;ust=142745849151098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hyperlink" Target="http://www.google.com/url?sa=i&amp;rct=j&amp;q=&amp;esrc=s&amp;source=images&amp;cd=&amp;cad=rja&amp;uact=8&amp;ved=0CAcQjRw&amp;url=http://www.afrivet.co.za/QuickNav_GoatProducts.php&amp;ei=VPcTVYzECoKePKT0gMAO&amp;bvm=bv.89217033,d.ZGU&amp;psig=AFQjCNGcCGYuYodaicYwKnT4EBdS7btGuQ&amp;ust=1427458236540219" TargetMode="External"/><Relationship Id="rId10" Type="http://schemas.openxmlformats.org/officeDocument/2006/relationships/image" Target="../media/image54.jpeg"/><Relationship Id="rId4" Type="http://schemas.openxmlformats.org/officeDocument/2006/relationships/image" Target="../media/image51.jpeg"/><Relationship Id="rId9" Type="http://schemas.openxmlformats.org/officeDocument/2006/relationships/hyperlink" Target="http://www.google.com/url?sa=i&amp;rct=j&amp;q=&amp;esrc=s&amp;source=images&amp;cd=&amp;cad=rja&amp;uact=8&amp;ved=0CAcQjRw&amp;url=http://find.hyperdrug.co.uk/sheep-wormer-with-dosing-gun&amp;ei=9vcTVeCKJMywPOvtgbAL&amp;bvm=bv.89217033,d.ZGU&amp;psig=AFQjCNGxU-VfhFy8eT_KhZJRRz_hXiQMsw&amp;ust=142745832226079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Word_Document2.doc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www.molevalleyfarmers.com/mvf/store/products/terramycin-la-injection-100ml&amp;ei=CI4SVdWoH4z3UIyMg7gC&amp;bvm=bv.89184060,d.d24&amp;psig=AFQjCNEsW9Y3soEIOWeirE_48NkjhNjSKg&amp;ust=1427365759363168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cad=rja&amp;uact=8&amp;ved=0CAcQjRw&amp;url=https://www.aultmanhospitalstore.com/physical-therapy-rehab/thermalsoft-gel-hot-and-cold-pack-standard-11-x14.html&amp;ei=ln4KVezGKYyzUejZg-gM&amp;bvm=bv.88528373,d.d24&amp;psig=AFQjCNFtO2_3A3Codrrkb_2hEMXOHY5IJg&amp;ust=1426837479729239" TargetMode="Externa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945411"/>
              </p:ext>
            </p:extLst>
          </p:nvPr>
        </p:nvGraphicFramePr>
        <p:xfrm>
          <a:off x="2822575" y="1825625"/>
          <a:ext cx="654685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Document" r:id="rId4" imgW="8148703" imgH="5416667" progId="Word.Document.12">
                  <p:embed/>
                </p:oleObj>
              </mc:Choice>
              <mc:Fallback>
                <p:oleObj name="Document" r:id="rId4" imgW="8148703" imgH="54166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2575" y="1825625"/>
                        <a:ext cx="654685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200" cy="1325563"/>
          </a:xfrm>
        </p:spPr>
        <p:txBody>
          <a:bodyPr/>
          <a:lstStyle/>
          <a:p>
            <a:r>
              <a:rPr lang="en-ZA" dirty="0" smtClean="0"/>
              <a:t>Cover </a:t>
            </a:r>
            <a:endParaRPr lang="en-ZA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066566"/>
              </p:ext>
            </p:extLst>
          </p:nvPr>
        </p:nvGraphicFramePr>
        <p:xfrm>
          <a:off x="1582310" y="-43459"/>
          <a:ext cx="9072438" cy="6893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Document" r:id="rId6" imgW="9892166" imgH="7514498" progId="Word.Document.12">
                  <p:embed/>
                </p:oleObj>
              </mc:Choice>
              <mc:Fallback>
                <p:oleObj name="Document" r:id="rId6" imgW="9892166" imgH="751449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2310" y="-43459"/>
                        <a:ext cx="9072438" cy="6893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560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encrypted-tbn1.gstatic.com/images?q=tbn:ANd9GcT3pL4fjSfyixKTleP5_URySbYsKQVFthsG63oyw2MpHWFYbKTTAw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99" y="1097280"/>
            <a:ext cx="4145280" cy="275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teambettendorf.com/wp-content/uploads/2008/12/chicken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22" y="1097280"/>
            <a:ext cx="4128611" cy="2504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encrypted-tbn2.gstatic.com/images?q=tbn:ANd9GcQPqwuK9Piw8AKsqgIxLDG76SWUJ3lXSav5pkKZTlTfEEjS-k5V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" y="3718560"/>
            <a:ext cx="4128611" cy="306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200" y="3949821"/>
            <a:ext cx="3860800" cy="288027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8754" y="-228282"/>
            <a:ext cx="10515600" cy="10680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8. Disposal of dead animals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4085085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" y="998220"/>
            <a:ext cx="3910011" cy="2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34" y="1168400"/>
            <a:ext cx="4360545" cy="29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www.valleyvet.com/group_images/17049_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" y="3690620"/>
            <a:ext cx="3459163" cy="275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img1.southernliving.timeinc.net/sites/default/files/image/2010/07/summer-entertaining/steak-branding-irons-l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64" y="4105275"/>
            <a:ext cx="2680335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19200" y="0"/>
            <a:ext cx="9315450" cy="8032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9. Livestock identification 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149222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esgpip.org/Image/PDF/TB18/image03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" y="812799"/>
            <a:ext cx="4518344" cy="298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hiwtc.com/photo/products/1/01/04/1046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1" y="812799"/>
            <a:ext cx="4157346" cy="298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2.bp.blogspot.com/-IdYVp4qzQoY/U--TMXL2acI/AAAAAAAAE_Q/QxhfvCRuij0/s1600/burdizzo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6" y="3911601"/>
            <a:ext cx="4487863" cy="286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esgpip.org/Image/PDF/TB18/image036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61" y="3911601"/>
            <a:ext cx="4157346" cy="28654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56006" y="19050"/>
            <a:ext cx="9734550" cy="815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10. Castration 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414930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ncrypted-tbn0.gstatic.com/images?q=tbn:ANd9GcRNFG7Yy9MfbREdZR10Z_w7R9CaAfv0hXV5qnagX2oYn8WpqOOA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60" y="1129030"/>
            <a:ext cx="441833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www.duboisdistributors.com/product_images/catalog19848/DEHORN2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67442"/>
            <a:ext cx="3047365" cy="304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bramley.co.uk/upload/34000C__01.png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229" y="3112770"/>
            <a:ext cx="3745230" cy="374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Maria\Desktop\covers\PC09045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830"/>
            <a:ext cx="5219700" cy="4119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56862" y="-174307"/>
            <a:ext cx="9753600" cy="105013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11. Dehorning 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251080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smallfarms.oregonstate.edu/sites/default/files/BCS_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77" y="1249680"/>
            <a:ext cx="8922703" cy="62077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8855" y="0"/>
            <a:ext cx="10187623" cy="83975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12. Condition scoring 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1996191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6936"/>
            <a:ext cx="5456555" cy="3502025"/>
          </a:xfrm>
          <a:prstGeom prst="rect">
            <a:avLst/>
          </a:prstGeom>
        </p:spPr>
      </p:pic>
      <p:pic>
        <p:nvPicPr>
          <p:cNvPr id="5" name="Picture 4" descr="http://www.inspection.gc.ca/DAM/DAM-animals-animaux/STAGING/images-images/terr_disease_accreditvetmanual_chapter5_figure1_1345483149808_en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896935"/>
            <a:ext cx="4424680" cy="370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649"/>
            <a:ext cx="1808480" cy="229235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85" y="4602955"/>
            <a:ext cx="1783715" cy="2255045"/>
          </a:xfrm>
          <a:prstGeom prst="rect">
            <a:avLst/>
          </a:prstGeom>
        </p:spPr>
      </p:pic>
      <p:pic>
        <p:nvPicPr>
          <p:cNvPr id="8" name="Picture 7" descr="https://encrypted-tbn2.gstatic.com/images?q=tbn:ANd9GcTFuh661nGC1sE_zcwcAVklxwKkky5EkxYtqTgZCCAp93D95p_6dQ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760" y="4602955"/>
            <a:ext cx="2932430" cy="22550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24221" y="0"/>
            <a:ext cx="9048750" cy="7778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13. Checking for age 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3626848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479" y="490494"/>
            <a:ext cx="8864241" cy="50491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62450" y="365125"/>
            <a:ext cx="6991350" cy="1292225"/>
          </a:xfrm>
        </p:spPr>
        <p:txBody>
          <a:bodyPr/>
          <a:lstStyle/>
          <a:p>
            <a:r>
              <a:rPr lang="en-ZA" dirty="0" smtClean="0"/>
              <a:t>14. Livestock records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00" y="209550"/>
            <a:ext cx="969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9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1729" y="643852"/>
            <a:ext cx="169604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Z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Dosing form</a:t>
            </a:r>
            <a:endParaRPr lang="en-ZA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15. Dosing form 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0" y="266700"/>
            <a:ext cx="11493874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19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encrypted-tbn3.gstatic.com/images?q=tbn:ANd9GcRGPSY6jriV4z2i_gWEU6IZ75gFIV9Kyx8ZUSxqYyUjGHOXRLJT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19" y="895740"/>
            <a:ext cx="2760095" cy="342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afrivet.co.za/images/products/large/Ultratet.jp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180" y="895740"/>
            <a:ext cx="3246942" cy="328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afrivet.co.za/images/products/large/Ecolint.jpg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1083"/>
            <a:ext cx="3270250" cy="32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encrypted-tbn2.gstatic.com/images?q=tbn:ANd9GcTu8ypemvT-yw4AbwXf8lLcQbqVh9i6Dw3nNldhuWhtYlOE5Rl3xg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02" y="4182744"/>
            <a:ext cx="3864928" cy="26088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38700" y="29051"/>
            <a:ext cx="8524399" cy="736060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16. Dosage sums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15839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4324350" cy="2666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550" y="1126954"/>
            <a:ext cx="3981450" cy="5731045"/>
          </a:xfrm>
          <a:prstGeom prst="rect">
            <a:avLst/>
          </a:prstGeom>
        </p:spPr>
      </p:pic>
      <p:pic>
        <p:nvPicPr>
          <p:cNvPr id="6" name="Picture 5" descr="E:\training calendar\20150302_1456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0"/>
            <a:ext cx="432435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33650" y="-16045"/>
            <a:ext cx="7562850" cy="77182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17. Marketing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3855633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0" y="1733550"/>
            <a:ext cx="1752600" cy="171450"/>
          </a:xfrm>
        </p:spPr>
        <p:txBody>
          <a:bodyPr>
            <a:noAutofit/>
          </a:bodyPr>
          <a:lstStyle/>
          <a:p>
            <a:r>
              <a:rPr lang="en-ZA" sz="900" dirty="0" smtClean="0"/>
              <a:t>Contents</a:t>
            </a:r>
            <a:endParaRPr lang="en-ZA" sz="9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0815109"/>
              </p:ext>
            </p:extLst>
          </p:nvPr>
        </p:nvGraphicFramePr>
        <p:xfrm>
          <a:off x="1930686" y="0"/>
          <a:ext cx="9000876" cy="6707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Document" r:id="rId4" imgW="8861020" imgH="6603956" progId="Word.Document.12">
                  <p:embed/>
                </p:oleObj>
              </mc:Choice>
              <mc:Fallback>
                <p:oleObj name="Document" r:id="rId4" imgW="8861020" imgH="66039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30686" y="0"/>
                        <a:ext cx="9000876" cy="6707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2289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www.peterdspringbergmdfacp.com/blog/wp-content/uploads/2014/03/iStock_000012470041Mediu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335530"/>
            <a:ext cx="6470650" cy="44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upload.wikimedia.org/wikipedia/commons/2/2e/Tamlin_Blake_-_Abundance_%28Nguni_Hide%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01520"/>
            <a:ext cx="4526280" cy="46761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48358" y="0"/>
            <a:ext cx="9525000" cy="775542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 smtClean="0"/>
              <a:t>18. Value adding 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346632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93" y="0"/>
            <a:ext cx="10457755" cy="83975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1. A Healthy </a:t>
            </a:r>
            <a:r>
              <a:rPr lang="en-US" sz="4000" b="1" dirty="0"/>
              <a:t>A</a:t>
            </a:r>
            <a:r>
              <a:rPr lang="en-US" sz="4000" b="1" dirty="0" smtClean="0"/>
              <a:t>nimal </a:t>
            </a:r>
            <a:endParaRPr lang="en-ZA" sz="4000" b="1" dirty="0"/>
          </a:p>
        </p:txBody>
      </p:sp>
      <p:pic>
        <p:nvPicPr>
          <p:cNvPr id="4" name="Content Placeholder 3" descr="C:\Users\Maria\Desktop\covers\siyepi20061024_3.jpg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554" y="839755"/>
            <a:ext cx="9020831" cy="5785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46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61" y="619403"/>
            <a:ext cx="9281328" cy="6238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9467850" cy="61940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2. Basic principles of keeping animals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1609830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ia\Desktop\covers\IMG_57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4" y="839753"/>
            <a:ext cx="5101512" cy="3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Maria\Desktop\covers\IMG_569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t="15040" r="6274" b="29315"/>
          <a:stretch/>
        </p:blipFill>
        <p:spPr bwMode="auto">
          <a:xfrm>
            <a:off x="7389846" y="839753"/>
            <a:ext cx="4484020" cy="3521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rc_mi" descr="http://cdn.firstcry.com/brainbees/images/products/zoom/46871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93" y="4675188"/>
            <a:ext cx="3122295" cy="21285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032313"/>
              </p:ext>
            </p:extLst>
          </p:nvPr>
        </p:nvGraphicFramePr>
        <p:xfrm>
          <a:off x="7887017" y="4674775"/>
          <a:ext cx="4076065" cy="1891538"/>
        </p:xfrm>
        <a:graphic>
          <a:graphicData uri="http://schemas.openxmlformats.org/drawingml/2006/table">
            <a:tbl>
              <a:tblPr firstRow="1" firstCol="1" bandRow="1"/>
              <a:tblGrid>
                <a:gridCol w="135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27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Temperature Guide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7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Range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886700" y="46751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22106" y="1587"/>
            <a:ext cx="8629650" cy="720725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3. Taking temperature and girth belt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660200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rc_mi" descr="http://4.bp.blogspot.com/-px9s80L4nBw/UmwCbzIwxNI/AAAAAAAAAHo/eSuhSYKFHPw/s1600/Picture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2" y="609600"/>
            <a:ext cx="2861878" cy="615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90" y="1306286"/>
            <a:ext cx="8123173" cy="545051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9467850" cy="91122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4. Anemia and 5 point check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281134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www.ianrpubs.unl.edu/epublic/live/g2159/build/graphics/g2159-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829" y="935990"/>
            <a:ext cx="3533775" cy="277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www.ianrpubs.unl.edu/epublic/live/g2159/build/graphics/g2159-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4" y="857568"/>
            <a:ext cx="3552825" cy="279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www.farmersweekly.co.za/img/fwa201312239253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68" y="857568"/>
            <a:ext cx="4083685" cy="277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www.fao.org/docrep/t0690e/t0690e3k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22" y="3706495"/>
            <a:ext cx="4793615" cy="270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http://www.backyardherds.com/forum/uploads/2250_sciaticnerve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68" y="3875405"/>
            <a:ext cx="3261995" cy="29825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58937" y="122873"/>
            <a:ext cx="8551863" cy="68548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5. Injecting intramuscular/subcutaneous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185213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molevalleyfarmers.com/mvf-static/images/product/57377-preview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" y="1013619"/>
            <a:ext cx="2620963" cy="27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bayeranimalhealth.co.za/html/images/upload/CAP_Product_Pictures/CAP_English_Prod_Pict/hitet1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6" y="1129328"/>
            <a:ext cx="2790190" cy="352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vettorg.net/img/pharmacy/fs/fs_11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3536302"/>
            <a:ext cx="2503844" cy="328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msd-animal-health.co.za/binaries/Blanthrax_150ml_C_tcm57-19725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91" y="2799184"/>
            <a:ext cx="2902838" cy="444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52600" y="42543"/>
            <a:ext cx="7924800" cy="75882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6. </a:t>
            </a:r>
            <a:r>
              <a:rPr lang="en-US" sz="4000" b="1" dirty="0" err="1"/>
              <a:t>I</a:t>
            </a:r>
            <a:r>
              <a:rPr lang="en-US" sz="4000" b="1" dirty="0" err="1" smtClean="0"/>
              <a:t>njectables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168311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http://www.kilburngas.co.za/wp-content/uploads/2012/10/CHEST-FREEZER-GF-250-GasEle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3" y="1009650"/>
            <a:ext cx="2826007" cy="299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s://www.aultmanhospitalstore.com/media/catalog/product/cache/4/image/1200x1200/9df78eab33525d08d6e5fb8d27136e95/3/1/31665_2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62" y="1694178"/>
            <a:ext cx="1962785" cy="19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shoprentone.com/uploads/Products/product_132/18_FRIDGE_WHIT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364" y="1162050"/>
            <a:ext cx="1765894" cy="335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img.symworks.com/l_classic_stanley_vacuum_flask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" y="4159250"/>
            <a:ext cx="244792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rc_mi" descr="http://www.virginmedia.com/images/thermos-flask431x300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59" y="4521834"/>
            <a:ext cx="3196590" cy="222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rc_mi" descr="http://www.totalmerchandise.co.uk/uploads/product-images/Morello_Cooler_Bag_Yellow1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020" y="4410391"/>
            <a:ext cx="2446655" cy="24466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8749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7. Cold chains 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550709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1006</Words>
  <Application>Microsoft Office PowerPoint</Application>
  <PresentationFormat>Widescreen</PresentationFormat>
  <Paragraphs>221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Document</vt:lpstr>
      <vt:lpstr>Cover </vt:lpstr>
      <vt:lpstr>Contents</vt:lpstr>
      <vt:lpstr>1. A Healthy Animal </vt:lpstr>
      <vt:lpstr>2. Basic principles of keeping animals</vt:lpstr>
      <vt:lpstr>3. Taking temperature and girth belt</vt:lpstr>
      <vt:lpstr>4. Anemia and 5 point check</vt:lpstr>
      <vt:lpstr>5. Injecting intramuscular/subcutaneous</vt:lpstr>
      <vt:lpstr>6. Injectables</vt:lpstr>
      <vt:lpstr>7. Cold chains </vt:lpstr>
      <vt:lpstr>8. Disposal of dead animals</vt:lpstr>
      <vt:lpstr>9. Livestock identification </vt:lpstr>
      <vt:lpstr>10. Castration </vt:lpstr>
      <vt:lpstr>11. Dehorning </vt:lpstr>
      <vt:lpstr>12. Condition scoring </vt:lpstr>
      <vt:lpstr>13. Checking for age </vt:lpstr>
      <vt:lpstr>14. Livestock records</vt:lpstr>
      <vt:lpstr>15. Dosing form </vt:lpstr>
      <vt:lpstr>16. Dosage sums</vt:lpstr>
      <vt:lpstr>17. Marketing</vt:lpstr>
      <vt:lpstr>18. Value adding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Rauri Alcock</dc:creator>
  <cp:lastModifiedBy>Rauri Alcock</cp:lastModifiedBy>
  <cp:revision>24</cp:revision>
  <dcterms:created xsi:type="dcterms:W3CDTF">2015-05-20T15:27:23Z</dcterms:created>
  <dcterms:modified xsi:type="dcterms:W3CDTF">2016-01-29T14:16:51Z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