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60" r:id="rId3"/>
    <p:sldId id="257" r:id="rId4"/>
    <p:sldId id="284" r:id="rId5"/>
    <p:sldId id="272" r:id="rId6"/>
    <p:sldId id="258" r:id="rId7"/>
    <p:sldId id="283" r:id="rId8"/>
    <p:sldId id="261" r:id="rId9"/>
    <p:sldId id="285" r:id="rId10"/>
    <p:sldId id="262" r:id="rId11"/>
    <p:sldId id="286" r:id="rId12"/>
    <p:sldId id="264" r:id="rId13"/>
    <p:sldId id="287" r:id="rId14"/>
    <p:sldId id="265" r:id="rId15"/>
    <p:sldId id="288" r:id="rId16"/>
    <p:sldId id="276" r:id="rId17"/>
    <p:sldId id="271" r:id="rId18"/>
    <p:sldId id="277" r:id="rId19"/>
    <p:sldId id="270" r:id="rId20"/>
    <p:sldId id="278" r:id="rId21"/>
    <p:sldId id="292" r:id="rId22"/>
    <p:sldId id="293" r:id="rId23"/>
    <p:sldId id="279" r:id="rId24"/>
    <p:sldId id="280" r:id="rId25"/>
    <p:sldId id="289" r:id="rId26"/>
    <p:sldId id="281" r:id="rId27"/>
    <p:sldId id="290" r:id="rId28"/>
    <p:sldId id="282" r:id="rId29"/>
    <p:sldId id="291" r:id="rId30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874" autoAdjust="0"/>
  </p:normalViewPr>
  <p:slideViewPr>
    <p:cSldViewPr snapToGrid="0">
      <p:cViewPr varScale="1">
        <p:scale>
          <a:sx n="104" d="100"/>
          <a:sy n="104" d="100"/>
        </p:scale>
        <p:origin x="870" y="102"/>
      </p:cViewPr>
      <p:guideLst/>
    </p:cSldViewPr>
  </p:slideViewPr>
  <p:outlineViewPr>
    <p:cViewPr>
      <p:scale>
        <a:sx n="33" d="100"/>
        <a:sy n="33" d="100"/>
      </p:scale>
      <p:origin x="0" y="-78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084"/>
    </p:cViewPr>
  </p:sorterViewPr>
  <p:notesViewPr>
    <p:cSldViewPr snapToGrid="0">
      <p:cViewPr varScale="1">
        <p:scale>
          <a:sx n="91" d="100"/>
          <a:sy n="91" d="100"/>
        </p:scale>
        <p:origin x="375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E8699-24C6-4EAB-A890-3644D86C6D51}" type="datetimeFigureOut">
              <a:rPr lang="en-ZA" smtClean="0"/>
              <a:t>2016/02/25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C4F564-3D9C-4BBB-A4F4-6FB213D9989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09800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What is this person</a:t>
            </a:r>
            <a:r>
              <a:rPr lang="en-ZA" baseline="0" dirty="0"/>
              <a:t> doing </a:t>
            </a:r>
          </a:p>
          <a:p>
            <a:r>
              <a:rPr lang="en-ZA" baseline="0" dirty="0"/>
              <a:t>Is he being paid for this do you think </a:t>
            </a:r>
          </a:p>
          <a:p>
            <a:r>
              <a:rPr lang="en-ZA" baseline="0" dirty="0"/>
              <a:t>Is his work helping people in the area </a:t>
            </a:r>
          </a:p>
          <a:p>
            <a:r>
              <a:rPr lang="en-ZA" dirty="0"/>
              <a:t>Do you have people like this in your area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4F564-3D9C-4BBB-A4F4-6FB213D9989C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07495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Have</a:t>
            </a:r>
            <a:r>
              <a:rPr lang="en-ZA" baseline="0" dirty="0"/>
              <a:t> you seen these before </a:t>
            </a:r>
          </a:p>
          <a:p>
            <a:r>
              <a:rPr lang="en-ZA" baseline="0" dirty="0"/>
              <a:t>Do you have garden or farming areas in your home area protected from livestock </a:t>
            </a:r>
          </a:p>
          <a:p>
            <a:r>
              <a:rPr lang="en-ZA" baseline="0" dirty="0"/>
              <a:t>Do farmers currently plant foods to feed the livestock 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4F564-3D9C-4BBB-A4F4-6FB213D9989C}" type="slidenum">
              <a:rPr lang="en-ZA" smtClean="0"/>
              <a:t>24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05263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How</a:t>
            </a:r>
            <a:r>
              <a:rPr lang="en-ZA" baseline="0" dirty="0"/>
              <a:t> do you feed goats in your area </a:t>
            </a:r>
          </a:p>
          <a:p>
            <a:r>
              <a:rPr lang="en-ZA" baseline="0" dirty="0"/>
              <a:t>Is it a useful system </a:t>
            </a:r>
          </a:p>
          <a:p>
            <a:r>
              <a:rPr lang="en-ZA" baseline="0" dirty="0"/>
              <a:t>Does it cause a waste of food 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4F564-3D9C-4BBB-A4F4-6FB213D9989C}" type="slidenum">
              <a:rPr lang="en-ZA" smtClean="0"/>
              <a:t>26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54123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Is there anyone here who has never eaten goat </a:t>
            </a:r>
          </a:p>
          <a:p>
            <a:r>
              <a:rPr lang="en-ZA" dirty="0"/>
              <a:t>How is goat cooked and eaten</a:t>
            </a:r>
            <a:r>
              <a:rPr lang="en-ZA" baseline="0" dirty="0"/>
              <a:t> in your area</a:t>
            </a:r>
          </a:p>
          <a:p>
            <a:r>
              <a:rPr lang="en-ZA" baseline="0" dirty="0"/>
              <a:t>Have you ever seen goat meat sold </a:t>
            </a:r>
          </a:p>
          <a:p>
            <a:r>
              <a:rPr lang="en-ZA" baseline="0" dirty="0"/>
              <a:t>Would you buy it </a:t>
            </a:r>
          </a:p>
          <a:p>
            <a:endParaRPr lang="en-ZA" baseline="0" dirty="0"/>
          </a:p>
          <a:p>
            <a:endParaRPr lang="en-ZA" baseline="0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4F564-3D9C-4BBB-A4F4-6FB213D9989C}" type="slidenum">
              <a:rPr lang="en-ZA" smtClean="0"/>
              <a:t>28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7592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Have</a:t>
            </a:r>
            <a:r>
              <a:rPr lang="en-ZA" baseline="0" dirty="0"/>
              <a:t> you seen products on the left for  goats </a:t>
            </a:r>
          </a:p>
          <a:p>
            <a:r>
              <a:rPr lang="en-ZA" baseline="0" dirty="0"/>
              <a:t>What do they do for goats</a:t>
            </a:r>
          </a:p>
          <a:p>
            <a:r>
              <a:rPr lang="en-ZA" baseline="0" dirty="0"/>
              <a:t>What do you think the difficulties are with them (pricing, size, availability)</a:t>
            </a:r>
          </a:p>
          <a:p>
            <a:r>
              <a:rPr lang="en-ZA" baseline="0" dirty="0"/>
              <a:t>The products on the right have you seen them and how are they made and what have you done with them 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4F564-3D9C-4BBB-A4F4-6FB213D9989C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873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Ask audience if they recognise this –What is happening?</a:t>
            </a:r>
          </a:p>
          <a:p>
            <a:r>
              <a:rPr lang="en-ZA" dirty="0"/>
              <a:t>Do they see this at home?</a:t>
            </a:r>
          </a:p>
          <a:p>
            <a:r>
              <a:rPr lang="en-ZA" dirty="0"/>
              <a:t>What happens to the </a:t>
            </a:r>
            <a:r>
              <a:rPr lang="en-ZA" dirty="0" err="1"/>
              <a:t>stover</a:t>
            </a:r>
            <a:r>
              <a:rPr lang="en-ZA" dirty="0"/>
              <a:t> at home area?</a:t>
            </a:r>
          </a:p>
          <a:p>
            <a:r>
              <a:rPr lang="en-ZA" dirty="0"/>
              <a:t>Is this </a:t>
            </a:r>
            <a:r>
              <a:rPr lang="en-ZA" dirty="0" err="1"/>
              <a:t>stover</a:t>
            </a:r>
            <a:r>
              <a:rPr lang="en-ZA" dirty="0"/>
              <a:t> worth anything currently?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4F564-3D9C-4BBB-A4F4-6FB213D9989C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40186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What do people do with skins in your area</a:t>
            </a:r>
          </a:p>
          <a:p>
            <a:r>
              <a:rPr lang="en-ZA" dirty="0"/>
              <a:t>Do they get value out of them </a:t>
            </a:r>
          </a:p>
          <a:p>
            <a:r>
              <a:rPr lang="en-ZA" dirty="0"/>
              <a:t>If they were tanned would they be more </a:t>
            </a:r>
            <a:r>
              <a:rPr lang="en-ZA" dirty="0" err="1"/>
              <a:t>valueable</a:t>
            </a:r>
            <a:r>
              <a:rPr lang="en-ZA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4F564-3D9C-4BBB-A4F4-6FB213D9989C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81638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Do you have any leather products </a:t>
            </a:r>
          </a:p>
          <a:p>
            <a:r>
              <a:rPr lang="en-ZA" dirty="0"/>
              <a:t>Could any of</a:t>
            </a:r>
            <a:r>
              <a:rPr lang="en-ZA" baseline="0" dirty="0"/>
              <a:t> these be made with local products </a:t>
            </a:r>
          </a:p>
          <a:p>
            <a:r>
              <a:rPr lang="en-ZA" dirty="0"/>
              <a:t>Are there any things made from leather you think could be sold as new ideas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4F564-3D9C-4BBB-A4F4-6FB213D9989C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10770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Do you recognise these products </a:t>
            </a:r>
          </a:p>
          <a:p>
            <a:r>
              <a:rPr lang="en-ZA" dirty="0"/>
              <a:t>Do any of you family own any of them </a:t>
            </a:r>
          </a:p>
          <a:p>
            <a:r>
              <a:rPr lang="en-ZA" dirty="0"/>
              <a:t>Are they cheap or</a:t>
            </a:r>
            <a:r>
              <a:rPr lang="en-ZA" baseline="0" dirty="0"/>
              <a:t> easy to acquire</a:t>
            </a:r>
          </a:p>
          <a:p>
            <a:endParaRPr lang="en-ZA" baseline="0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4F564-3D9C-4BBB-A4F4-6FB213D9989C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59111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How are goats sold in your area </a:t>
            </a:r>
          </a:p>
          <a:p>
            <a:r>
              <a:rPr lang="en-ZA" dirty="0"/>
              <a:t>Do you ever see or hear of formal sales </a:t>
            </a:r>
          </a:p>
          <a:p>
            <a:r>
              <a:rPr lang="en-ZA" dirty="0"/>
              <a:t>Is</a:t>
            </a:r>
            <a:r>
              <a:rPr lang="en-ZA" baseline="0" dirty="0"/>
              <a:t> this current sales system sufficient </a:t>
            </a:r>
          </a:p>
          <a:p>
            <a:r>
              <a:rPr lang="en-ZA" baseline="0" dirty="0"/>
              <a:t>Are there problems with current sales system </a:t>
            </a:r>
          </a:p>
          <a:p>
            <a:r>
              <a:rPr lang="en-ZA" baseline="0" dirty="0"/>
              <a:t>What do you think could be done </a:t>
            </a:r>
          </a:p>
          <a:p>
            <a:r>
              <a:rPr lang="en-ZA" baseline="0" dirty="0"/>
              <a:t>What are the possible dangers of these bigger better sales systems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4F564-3D9C-4BBB-A4F4-6FB213D9989C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79713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What</a:t>
            </a:r>
            <a:r>
              <a:rPr lang="en-ZA" baseline="0" dirty="0"/>
              <a:t> are these </a:t>
            </a:r>
          </a:p>
          <a:p>
            <a:r>
              <a:rPr lang="en-ZA" baseline="0" dirty="0"/>
              <a:t>Do you have them available locally where you from </a:t>
            </a:r>
          </a:p>
          <a:p>
            <a:r>
              <a:rPr lang="en-ZA" baseline="0" dirty="0"/>
              <a:t>Would they help 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4F564-3D9C-4BBB-A4F4-6FB213D9989C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11937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Are there</a:t>
            </a:r>
            <a:r>
              <a:rPr lang="en-ZA" baseline="0" dirty="0"/>
              <a:t> shops that sell and buy agricultural produce in your area </a:t>
            </a:r>
          </a:p>
          <a:p>
            <a:r>
              <a:rPr lang="en-ZA" baseline="0" dirty="0"/>
              <a:t>Are they supported by local farmers </a:t>
            </a:r>
          </a:p>
          <a:p>
            <a:r>
              <a:rPr lang="en-ZA" baseline="0" dirty="0"/>
              <a:t>Are there changes needed in there models or systems 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4F564-3D9C-4BBB-A4F4-6FB213D9989C}" type="slidenum">
              <a:rPr lang="en-ZA" smtClean="0"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50157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707DD-8EF2-40F2-9E1A-C580B32382C4}" type="datetimeFigureOut">
              <a:rPr lang="en-ZA" smtClean="0"/>
              <a:t>2016/02/25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ED0B-B271-4571-8EAA-EA3BD17DE4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7977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707DD-8EF2-40F2-9E1A-C580B32382C4}" type="datetimeFigureOut">
              <a:rPr lang="en-ZA" smtClean="0"/>
              <a:t>2016/02/25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ED0B-B271-4571-8EAA-EA3BD17DE4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64203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707DD-8EF2-40F2-9E1A-C580B32382C4}" type="datetimeFigureOut">
              <a:rPr lang="en-ZA" smtClean="0"/>
              <a:t>2016/02/25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ED0B-B271-4571-8EAA-EA3BD17DE4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18655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707DD-8EF2-40F2-9E1A-C580B32382C4}" type="datetimeFigureOut">
              <a:rPr lang="en-ZA" smtClean="0"/>
              <a:t>2016/02/25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ED0B-B271-4571-8EAA-EA3BD17DE4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63532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707DD-8EF2-40F2-9E1A-C580B32382C4}" type="datetimeFigureOut">
              <a:rPr lang="en-ZA" smtClean="0"/>
              <a:t>2016/02/25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ED0B-B271-4571-8EAA-EA3BD17DE4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5276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707DD-8EF2-40F2-9E1A-C580B32382C4}" type="datetimeFigureOut">
              <a:rPr lang="en-ZA" smtClean="0"/>
              <a:t>2016/02/25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ED0B-B271-4571-8EAA-EA3BD17DE4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9158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707DD-8EF2-40F2-9E1A-C580B32382C4}" type="datetimeFigureOut">
              <a:rPr lang="en-ZA" smtClean="0"/>
              <a:t>2016/02/25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ED0B-B271-4571-8EAA-EA3BD17DE4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88747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707DD-8EF2-40F2-9E1A-C580B32382C4}" type="datetimeFigureOut">
              <a:rPr lang="en-ZA" smtClean="0"/>
              <a:t>2016/02/25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ED0B-B271-4571-8EAA-EA3BD17DE4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75001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707DD-8EF2-40F2-9E1A-C580B32382C4}" type="datetimeFigureOut">
              <a:rPr lang="en-ZA" smtClean="0"/>
              <a:t>2016/02/25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ED0B-B271-4571-8EAA-EA3BD17DE4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2465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707DD-8EF2-40F2-9E1A-C580B32382C4}" type="datetimeFigureOut">
              <a:rPr lang="en-ZA" smtClean="0"/>
              <a:t>2016/02/25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ED0B-B271-4571-8EAA-EA3BD17DE4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89885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707DD-8EF2-40F2-9E1A-C580B32382C4}" type="datetimeFigureOut">
              <a:rPr lang="en-ZA" smtClean="0"/>
              <a:t>2016/02/25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ED0B-B271-4571-8EAA-EA3BD17DE4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75489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707DD-8EF2-40F2-9E1A-C580B32382C4}" type="datetimeFigureOut">
              <a:rPr lang="en-ZA" smtClean="0"/>
              <a:t>2016/02/25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BED0B-B271-4571-8EAA-EA3BD17DE4F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2026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ifer.org.za/" TargetMode="External"/><Relationship Id="rId2" Type="http://schemas.openxmlformats.org/officeDocument/2006/relationships/hyperlink" Target="http://www.mdukatshani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6696" y="235431"/>
            <a:ext cx="9144000" cy="1012798"/>
          </a:xfrm>
        </p:spPr>
        <p:txBody>
          <a:bodyPr/>
          <a:lstStyle/>
          <a:p>
            <a:r>
              <a:rPr lang="en-ZA" dirty="0"/>
              <a:t>Value Adding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0417" y="5955308"/>
            <a:ext cx="9144000" cy="862717"/>
          </a:xfrm>
        </p:spPr>
        <p:txBody>
          <a:bodyPr/>
          <a:lstStyle/>
          <a:p>
            <a:r>
              <a:rPr lang="en-ZA" dirty="0"/>
              <a:t>Microbusiness Module 3 of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3474" y="1528355"/>
            <a:ext cx="1572319" cy="2033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746" y="1538582"/>
            <a:ext cx="1363899" cy="2063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768" y="3640983"/>
            <a:ext cx="1359762" cy="22351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999" y="3714727"/>
            <a:ext cx="1554987" cy="2236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122" y="1567789"/>
            <a:ext cx="2176795" cy="20631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3109" y="3660181"/>
            <a:ext cx="1677536" cy="223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07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4. Stover processing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3559" y="210917"/>
            <a:ext cx="4338477" cy="6562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54" y="2611976"/>
            <a:ext cx="5551464" cy="416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44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Stover processing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/>
              <a:t>Concept – CAHW have a hammer mill that they charge farmers to process their stored </a:t>
            </a:r>
            <a:r>
              <a:rPr lang="en-ZA" dirty="0" err="1"/>
              <a:t>stover</a:t>
            </a:r>
            <a:r>
              <a:rPr lang="en-ZA" dirty="0"/>
              <a:t>. </a:t>
            </a:r>
          </a:p>
          <a:p>
            <a:endParaRPr lang="en-ZA" dirty="0"/>
          </a:p>
          <a:p>
            <a:r>
              <a:rPr lang="en-Z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7657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5. Leather tanning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686" y="1873477"/>
            <a:ext cx="6415314" cy="481148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57" y="1398814"/>
            <a:ext cx="5021943" cy="533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97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Leather tanning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dirty="0"/>
              <a:t>Concept – CAHW buy skins from farmers and through processing them into tanned leather products create value and make a profit </a:t>
            </a:r>
          </a:p>
          <a:p>
            <a:endParaRPr lang="en-ZA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00365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6. Crafts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424" y="1825625"/>
            <a:ext cx="7237152" cy="4351338"/>
          </a:xfrm>
        </p:spPr>
      </p:pic>
    </p:spTree>
    <p:extLst>
      <p:ext uri="{BB962C8B-B14F-4D97-AF65-F5344CB8AC3E}">
        <p14:creationId xmlns:p14="http://schemas.microsoft.com/office/powerpoint/2010/main" val="793531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Crafts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dirty="0"/>
              <a:t>Concept –locally made products using local and unique skills and designs  for tourist industry or passing trade </a:t>
            </a:r>
          </a:p>
        </p:txBody>
      </p:sp>
    </p:spTree>
    <p:extLst>
      <p:ext uri="{BB962C8B-B14F-4D97-AF65-F5344CB8AC3E}">
        <p14:creationId xmlns:p14="http://schemas.microsoft.com/office/powerpoint/2010/main" val="4172838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7. Traditional attire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17125" y="1690688"/>
            <a:ext cx="3266550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049146"/>
            <a:ext cx="6028466" cy="399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6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Traditional attire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dirty="0"/>
              <a:t>Concept- There is a growing pride in traditional roots and traditionalist churches. This has grown the market for high value high cost products sold to local people in KZN  </a:t>
            </a:r>
          </a:p>
        </p:txBody>
      </p:sp>
    </p:spTree>
    <p:extLst>
      <p:ext uri="{BB962C8B-B14F-4D97-AF65-F5344CB8AC3E}">
        <p14:creationId xmlns:p14="http://schemas.microsoft.com/office/powerpoint/2010/main" val="3914894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8. Auctions and sales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914" y="3079496"/>
            <a:ext cx="2627086" cy="37785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037114"/>
            <a:ext cx="5094514" cy="3820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428" y="1584126"/>
            <a:ext cx="7091680" cy="228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91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Auctions and sales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dirty="0"/>
              <a:t>Concept – the sales of goats gets optimised through regular rural sales with oversite and supervision by police and livestock associations. Large public auctions bi-</a:t>
            </a:r>
            <a:r>
              <a:rPr lang="en-ZA" dirty="0" err="1"/>
              <a:t>annualy</a:t>
            </a:r>
            <a:r>
              <a:rPr lang="en-ZA" dirty="0"/>
              <a:t> changes farmers and public opinions about sales systems </a:t>
            </a:r>
          </a:p>
          <a:p>
            <a:pPr marL="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18017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/>
              <a:t>Value Adding</a:t>
            </a:r>
            <a:br>
              <a:rPr lang="en-ZA" dirty="0"/>
            </a:br>
            <a:r>
              <a:rPr lang="en-ZA" sz="3200" dirty="0"/>
              <a:t>MRDP and Heifer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r>
              <a:rPr lang="en-ZA" dirty="0"/>
              <a:t>References for this module are taken from MRDP Heifer document on CAHW best practice this product is available for free download from </a:t>
            </a:r>
            <a:r>
              <a:rPr lang="en-ZA" dirty="0">
                <a:hlinkClick r:id="rId2"/>
              </a:rPr>
              <a:t>www.mdukatshani.com</a:t>
            </a:r>
            <a:r>
              <a:rPr lang="en-ZA" dirty="0"/>
              <a:t> and </a:t>
            </a:r>
            <a:r>
              <a:rPr lang="en-ZA" dirty="0">
                <a:hlinkClick r:id="rId3"/>
              </a:rPr>
              <a:t>www.heifer.org.za</a:t>
            </a:r>
            <a:r>
              <a:rPr lang="en-ZA" dirty="0"/>
              <a:t>   </a:t>
            </a:r>
          </a:p>
          <a:p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989" y="1622908"/>
            <a:ext cx="3370019" cy="283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66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9. Cold chains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731" y="2830286"/>
            <a:ext cx="5600571" cy="383800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80" y="1570446"/>
            <a:ext cx="5811520" cy="43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21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Cold chains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dirty="0"/>
              <a:t>Concept – the lack of cold chains in rural villages hinder farmers ability to treat their livestock. A CAHW would be supported in having cold chain support equipment so they could use this to store and sell vet supplies.</a:t>
            </a:r>
          </a:p>
        </p:txBody>
      </p:sp>
    </p:spTree>
    <p:extLst>
      <p:ext uri="{BB962C8B-B14F-4D97-AF65-F5344CB8AC3E}">
        <p14:creationId xmlns:p14="http://schemas.microsoft.com/office/powerpoint/2010/main" val="97713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10. </a:t>
            </a:r>
            <a:r>
              <a:rPr lang="en-ZA" dirty="0" err="1"/>
              <a:t>Agrihubs</a:t>
            </a:r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6006" y="2656114"/>
            <a:ext cx="5655994" cy="420188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56114"/>
            <a:ext cx="6328767" cy="420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26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err="1"/>
              <a:t>Agrihubs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dirty="0"/>
              <a:t>Concept- a co operative type market – owned and managed by a collective of farmers to both sell agricultural related products and buy to sell on products from farmers in the group. There may a pricing system that makes it worth being a member of the owning body  </a:t>
            </a:r>
          </a:p>
        </p:txBody>
      </p:sp>
    </p:spTree>
    <p:extLst>
      <p:ext uri="{BB962C8B-B14F-4D97-AF65-F5344CB8AC3E}">
        <p14:creationId xmlns:p14="http://schemas.microsoft.com/office/powerpoint/2010/main" val="2297673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628" y="41491"/>
            <a:ext cx="10515600" cy="1325563"/>
          </a:xfrm>
        </p:spPr>
        <p:txBody>
          <a:bodyPr/>
          <a:lstStyle/>
          <a:p>
            <a:r>
              <a:rPr lang="en-ZA" dirty="0"/>
              <a:t>11. Planting winter feeds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8" y="1291770"/>
            <a:ext cx="3322608" cy="3322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2458" y="1954664"/>
            <a:ext cx="4360639" cy="327047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004129" y="3691866"/>
            <a:ext cx="4090771" cy="30665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04229"/>
            <a:ext cx="3398516" cy="2124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0517" y="231342"/>
            <a:ext cx="5451653" cy="306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07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Planting winter feed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dirty="0"/>
              <a:t>Concept –CAHW get a plot or field in the local growing area and plant food specially for feeding to livestock in the winter often with some processing involved</a:t>
            </a:r>
          </a:p>
        </p:txBody>
      </p:sp>
    </p:spTree>
    <p:extLst>
      <p:ext uri="{BB962C8B-B14F-4D97-AF65-F5344CB8AC3E}">
        <p14:creationId xmlns:p14="http://schemas.microsoft.com/office/powerpoint/2010/main" val="11771579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12. Making feeding and production systems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07" y="1690688"/>
            <a:ext cx="5635132" cy="31730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139" y="2352867"/>
            <a:ext cx="5535648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63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Making feeding and production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dirty="0"/>
              <a:t>Concept –CAHW make and sell items like feeding systems or restraining systems to farmers with animals and create a small business from this </a:t>
            </a:r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r>
              <a:rPr lang="en-ZA" dirty="0"/>
              <a:t>Chicken nests sold at pension days – nets for feeding </a:t>
            </a:r>
          </a:p>
        </p:txBody>
      </p:sp>
    </p:spTree>
    <p:extLst>
      <p:ext uri="{BB962C8B-B14F-4D97-AF65-F5344CB8AC3E}">
        <p14:creationId xmlns:p14="http://schemas.microsoft.com/office/powerpoint/2010/main" val="4192573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13. Meat products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221" y="3057235"/>
            <a:ext cx="5222779" cy="39170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600" y="1966459"/>
            <a:ext cx="4515556" cy="25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2413"/>
            <a:ext cx="4802135" cy="257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763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Meat products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dirty="0"/>
              <a:t>Concept – meat processing is started while campaigns to change perceptions with  the public to appreciate the possibilities there are in goat dishes. Consider goat meat production for urban areas which have a much bigger central African population. </a:t>
            </a:r>
          </a:p>
        </p:txBody>
      </p:sp>
    </p:spTree>
    <p:extLst>
      <p:ext uri="{BB962C8B-B14F-4D97-AF65-F5344CB8AC3E}">
        <p14:creationId xmlns:p14="http://schemas.microsoft.com/office/powerpoint/2010/main" val="2209524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Value adding options for CAHWs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0504"/>
            <a:ext cx="4928286" cy="4626459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ZA" b="1" dirty="0"/>
              <a:t>Paravet</a:t>
            </a:r>
          </a:p>
          <a:p>
            <a:pPr marL="514350" indent="-514350">
              <a:buFont typeface="+mj-lt"/>
              <a:buAutoNum type="arabicPeriod"/>
            </a:pPr>
            <a:r>
              <a:rPr lang="en-ZA" b="1" dirty="0"/>
              <a:t>Energy blocks </a:t>
            </a:r>
          </a:p>
          <a:p>
            <a:pPr marL="514350" indent="-514350">
              <a:buFont typeface="+mj-lt"/>
              <a:buAutoNum type="arabicPeriod"/>
            </a:pPr>
            <a:r>
              <a:rPr lang="en-ZA" b="1" dirty="0"/>
              <a:t>Stover collection </a:t>
            </a:r>
          </a:p>
          <a:p>
            <a:pPr marL="514350" indent="-514350">
              <a:buFont typeface="+mj-lt"/>
              <a:buAutoNum type="arabicPeriod"/>
            </a:pPr>
            <a:r>
              <a:rPr lang="en-ZA" b="1" dirty="0"/>
              <a:t>Stover processing </a:t>
            </a:r>
          </a:p>
          <a:p>
            <a:pPr marL="514350" indent="-514350">
              <a:buFont typeface="+mj-lt"/>
              <a:buAutoNum type="arabicPeriod"/>
            </a:pPr>
            <a:r>
              <a:rPr lang="en-ZA" b="1" dirty="0"/>
              <a:t>Leather tanning </a:t>
            </a:r>
          </a:p>
          <a:p>
            <a:pPr marL="514350" indent="-514350">
              <a:buFont typeface="+mj-lt"/>
              <a:buAutoNum type="arabicPeriod"/>
            </a:pPr>
            <a:r>
              <a:rPr lang="en-ZA" b="1" dirty="0"/>
              <a:t>Crafts </a:t>
            </a:r>
          </a:p>
          <a:p>
            <a:pPr marL="514350" indent="-514350">
              <a:buFont typeface="+mj-lt"/>
              <a:buAutoNum type="arabicPeriod"/>
            </a:pPr>
            <a:r>
              <a:rPr lang="en-ZA" b="1" dirty="0"/>
              <a:t>Traditional attire </a:t>
            </a:r>
          </a:p>
          <a:p>
            <a:pPr marL="514350" indent="-514350">
              <a:buFont typeface="+mj-lt"/>
              <a:buAutoNum type="arabicPeriod"/>
            </a:pPr>
            <a:r>
              <a:rPr lang="en-ZA" b="1" dirty="0"/>
              <a:t>Auctions and sales </a:t>
            </a:r>
          </a:p>
          <a:p>
            <a:pPr marL="514350" indent="-514350">
              <a:buFont typeface="+mj-lt"/>
              <a:buAutoNum type="arabicPeriod"/>
            </a:pPr>
            <a:r>
              <a:rPr lang="en-ZA" b="1" dirty="0"/>
              <a:t>Cold chain </a:t>
            </a:r>
          </a:p>
          <a:p>
            <a:pPr marL="514350" indent="-514350">
              <a:buFont typeface="+mj-lt"/>
              <a:buAutoNum type="arabicPeriod"/>
            </a:pPr>
            <a:r>
              <a:rPr lang="en-ZA" b="1" dirty="0" err="1"/>
              <a:t>Agrihubs</a:t>
            </a:r>
            <a:r>
              <a:rPr lang="en-ZA" b="1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ZA" b="1" dirty="0"/>
              <a:t>Planting for winter feeds </a:t>
            </a:r>
          </a:p>
          <a:p>
            <a:pPr marL="514350" indent="-514350">
              <a:buFont typeface="+mj-lt"/>
              <a:buAutoNum type="arabicPeriod"/>
            </a:pPr>
            <a:r>
              <a:rPr lang="en-ZA" b="1" dirty="0"/>
              <a:t>Making feeding and production systems</a:t>
            </a:r>
          </a:p>
          <a:p>
            <a:pPr marL="514350" indent="-514350">
              <a:buFont typeface="+mj-lt"/>
              <a:buAutoNum type="arabicPeriod"/>
            </a:pPr>
            <a:r>
              <a:rPr lang="en-ZA" b="1" dirty="0"/>
              <a:t>Meat products 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13507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1.CAHW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1924" y="1537300"/>
            <a:ext cx="6771503" cy="4963395"/>
          </a:xfrm>
        </p:spPr>
      </p:pic>
    </p:spTree>
    <p:extLst>
      <p:ext uri="{BB962C8B-B14F-4D97-AF65-F5344CB8AC3E}">
        <p14:creationId xmlns:p14="http://schemas.microsoft.com/office/powerpoint/2010/main" val="2059750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CAHW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dirty="0"/>
              <a:t>Concept – young people trained to help farmers by providing basic animal health support to increase herd productivity in exchange for payment. A vet kit given as a start up grant.</a:t>
            </a:r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r>
              <a:rPr lang="en-ZA" dirty="0"/>
              <a:t>Examples – at every dip tank there are young people who help with livestock </a:t>
            </a:r>
          </a:p>
          <a:p>
            <a:pPr marL="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47814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2. Energy Blocks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721" y="3772424"/>
            <a:ext cx="3222154" cy="21381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721" y="1690688"/>
            <a:ext cx="3241453" cy="18252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02" y="4688441"/>
            <a:ext cx="1905000" cy="12763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7869" y="2047830"/>
            <a:ext cx="1772057" cy="21864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2" y="2027308"/>
            <a:ext cx="1914525" cy="2362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5369" y="2595371"/>
            <a:ext cx="3846909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48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Blocks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/>
              <a:t>Concept – mix own blocks of relevant sizing and local availability and palatable pricing to sell to farmers to improve productivity </a:t>
            </a:r>
          </a:p>
          <a:p>
            <a:r>
              <a:rPr lang="en-ZA" dirty="0"/>
              <a:t>Examples – making with brick maker or plastic mould selling at R10 each generating minimum R300 profit per mix </a:t>
            </a:r>
          </a:p>
        </p:txBody>
      </p:sp>
    </p:spTree>
    <p:extLst>
      <p:ext uri="{BB962C8B-B14F-4D97-AF65-F5344CB8AC3E}">
        <p14:creationId xmlns:p14="http://schemas.microsoft.com/office/powerpoint/2010/main" val="1857053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3. Stover collection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225" y="1690688"/>
            <a:ext cx="5984576" cy="4351338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0537" y="2885621"/>
            <a:ext cx="5556225" cy="384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45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Stover collection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dirty="0"/>
              <a:t>Concept – CAHW collect </a:t>
            </a:r>
            <a:r>
              <a:rPr lang="en-ZA" dirty="0" err="1"/>
              <a:t>stover</a:t>
            </a:r>
            <a:r>
              <a:rPr lang="en-ZA" dirty="0"/>
              <a:t> from farmers in their area and store it appropriately then process it in winter and sell it as animal feed.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00887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945</Words>
  <Application>Microsoft Office PowerPoint</Application>
  <PresentationFormat>Widescreen</PresentationFormat>
  <Paragraphs>127</Paragraphs>
  <Slides>29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Value Adding</vt:lpstr>
      <vt:lpstr>Value Adding MRDP and Heifer</vt:lpstr>
      <vt:lpstr>Value adding options for CAHWs</vt:lpstr>
      <vt:lpstr>1.CAHW </vt:lpstr>
      <vt:lpstr>CAHW </vt:lpstr>
      <vt:lpstr>2. Energy Blocks </vt:lpstr>
      <vt:lpstr>Blocks </vt:lpstr>
      <vt:lpstr>3. Stover collection </vt:lpstr>
      <vt:lpstr>Stover collection </vt:lpstr>
      <vt:lpstr>4. Stover processing </vt:lpstr>
      <vt:lpstr>Stover processing </vt:lpstr>
      <vt:lpstr>5. Leather tanning </vt:lpstr>
      <vt:lpstr>Leather tanning </vt:lpstr>
      <vt:lpstr>6. Crafts </vt:lpstr>
      <vt:lpstr>Crafts </vt:lpstr>
      <vt:lpstr>7. Traditional attire</vt:lpstr>
      <vt:lpstr>Traditional attire</vt:lpstr>
      <vt:lpstr>8. Auctions and sales </vt:lpstr>
      <vt:lpstr>Auctions and sales </vt:lpstr>
      <vt:lpstr>9. Cold chains</vt:lpstr>
      <vt:lpstr>Cold chains </vt:lpstr>
      <vt:lpstr>10. Agrihubs</vt:lpstr>
      <vt:lpstr>Agrihubs</vt:lpstr>
      <vt:lpstr>11. Planting winter feeds </vt:lpstr>
      <vt:lpstr>Planting winter feed </vt:lpstr>
      <vt:lpstr>12. Making feeding and production systems </vt:lpstr>
      <vt:lpstr>Making feeding and production systems</vt:lpstr>
      <vt:lpstr>13. Meat products </vt:lpstr>
      <vt:lpstr>Meat products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Goat Value Adding</dc:title>
  <dc:creator>Marisia Geraci</dc:creator>
  <cp:lastModifiedBy>Rauri Alcock</cp:lastModifiedBy>
  <cp:revision>35</cp:revision>
  <cp:lastPrinted>2016-01-29T10:15:20Z</cp:lastPrinted>
  <dcterms:created xsi:type="dcterms:W3CDTF">2016-01-20T07:57:51Z</dcterms:created>
  <dcterms:modified xsi:type="dcterms:W3CDTF">2016-02-25T09:16:00Z</dcterms:modified>
</cp:coreProperties>
</file>